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5"/>
  </p:notesMasterIdLst>
  <p:sldIdLst>
    <p:sldId id="261" r:id="rId3"/>
    <p:sldId id="263" r:id="rId4"/>
    <p:sldId id="416" r:id="rId5"/>
    <p:sldId id="418" r:id="rId6"/>
    <p:sldId id="262" r:id="rId7"/>
    <p:sldId id="419" r:id="rId8"/>
    <p:sldId id="260" r:id="rId9"/>
    <p:sldId id="256" r:id="rId10"/>
    <p:sldId id="257" r:id="rId11"/>
    <p:sldId id="258" r:id="rId12"/>
    <p:sldId id="259"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204"/>
    <p:restoredTop sz="68216"/>
  </p:normalViewPr>
  <p:slideViewPr>
    <p:cSldViewPr snapToGrid="0" snapToObjects="1">
      <p:cViewPr varScale="1">
        <p:scale>
          <a:sx n="75" d="100"/>
          <a:sy n="75" d="100"/>
        </p:scale>
        <p:origin x="1432"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DC3562-D70C-6646-9277-C05406EBD09B}" type="datetimeFigureOut">
              <a:rPr lang="en-US" smtClean="0"/>
              <a:t>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FF7A5-B46B-9F42-B71B-818B0D8D6B67}" type="slidenum">
              <a:rPr lang="en-US" smtClean="0"/>
              <a:t>‹#›</a:t>
            </a:fld>
            <a:endParaRPr lang="en-US"/>
          </a:p>
        </p:txBody>
      </p:sp>
    </p:spTree>
    <p:extLst>
      <p:ext uri="{BB962C8B-B14F-4D97-AF65-F5344CB8AC3E}">
        <p14:creationId xmlns:p14="http://schemas.microsoft.com/office/powerpoint/2010/main" val="316287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t>System is diverse, many gears, species targeted and types of management. Have…</a:t>
            </a:r>
          </a:p>
        </p:txBody>
      </p:sp>
    </p:spTree>
    <p:extLst>
      <p:ext uri="{BB962C8B-B14F-4D97-AF65-F5344CB8AC3E}">
        <p14:creationId xmlns:p14="http://schemas.microsoft.com/office/powerpoint/2010/main" val="143970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Fig. 1. Human connectivity of commercial fisheries in the California Current Ecosystem. </a:t>
            </a:r>
            <a:r>
              <a:rPr lang="en-US" sz="1200" i="1" kern="1200" dirty="0">
                <a:solidFill>
                  <a:schemeClr val="tx1"/>
                </a:solidFill>
                <a:effectLst/>
                <a:latin typeface="+mn-lt"/>
                <a:ea typeface="+mn-ea"/>
                <a:cs typeface="+mn-cs"/>
              </a:rPr>
              <a:t>Fisheries in the California Current are strongly connected by human participation. Some fisheries, notably the Dungeness crab-pot fishery, dominate the coast-wide network. The human connections among fisheries also frequently connect ecologically distant species, i.e. Dungeness crab and albacore tuna or benthic </a:t>
            </a:r>
            <a:r>
              <a:rPr lang="en-US" sz="1200" i="1" kern="1200" dirty="0" err="1">
                <a:solidFill>
                  <a:schemeClr val="tx1"/>
                </a:solidFill>
                <a:effectLst/>
                <a:latin typeface="+mn-lt"/>
                <a:ea typeface="+mn-ea"/>
                <a:cs typeface="+mn-cs"/>
              </a:rPr>
              <a:t>groundfish</a:t>
            </a:r>
            <a:r>
              <a:rPr lang="en-US" sz="1200" i="1" kern="1200" dirty="0">
                <a:solidFill>
                  <a:schemeClr val="tx1"/>
                </a:solidFill>
                <a:effectLst/>
                <a:latin typeface="+mn-lt"/>
                <a:ea typeface="+mn-ea"/>
                <a:cs typeface="+mn-cs"/>
              </a:rPr>
              <a:t> and pink shrimp. Examining networks generated for port groups on the right, we find that these networks vary in the number of fisheries (nodes) and strength of interconnections. These differences in structure may correspond to differences in community resilience. We color ports using one potential metric of network resilience to highlight this heterogeneity (see supplementary materials for additional metrics). On the right port groups are colored by their adaptive capacity and show port-level participation networks with nodes colored by management jurisdiction (federally managed fisheries are blue, state managed are red, fisheries where both state and federal have a role in management, i.e. </a:t>
            </a:r>
            <a:r>
              <a:rPr lang="en-US" sz="1200" i="1" kern="1200" dirty="0" err="1">
                <a:solidFill>
                  <a:schemeClr val="tx1"/>
                </a:solidFill>
                <a:effectLst/>
                <a:latin typeface="+mn-lt"/>
                <a:ea typeface="+mn-ea"/>
                <a:cs typeface="+mn-cs"/>
              </a:rPr>
              <a:t>nearshore</a:t>
            </a:r>
            <a:r>
              <a:rPr lang="en-US" sz="1200" i="1" kern="1200" dirty="0">
                <a:solidFill>
                  <a:schemeClr val="tx1"/>
                </a:solidFill>
                <a:effectLst/>
                <a:latin typeface="+mn-lt"/>
                <a:ea typeface="+mn-ea"/>
                <a:cs typeface="+mn-cs"/>
              </a:rPr>
              <a:t> rockfish, are purple). For visual clarity we only include fisheries that had at least 3 vessels participating, and accounted for, on average, 25% of a vessel’s annual income (Materials and methods are available as supplementary materials at the Science website). </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ctr" defTabSz="584140" rtl="0" eaLnBrk="1" fontAlgn="auto" latinLnBrk="0" hangingPunct="0">
              <a:lnSpc>
                <a:spcPct val="100000"/>
              </a:lnSpc>
              <a:spcBef>
                <a:spcPts val="0"/>
              </a:spcBef>
              <a:spcAft>
                <a:spcPts val="0"/>
              </a:spcAft>
              <a:buClrTx/>
              <a:buSzTx/>
              <a:buFontTx/>
              <a:buNone/>
              <a:tabLst/>
              <a:defRPr/>
            </a:pPr>
            <a:fld id="{BB8DCC0E-7DBF-7C4A-B104-25FE08E3BB8F}" type="slidenum">
              <a:rPr kumimoji="0" lang="en-US" sz="3600" b="0" i="0" u="none" strike="noStrike" kern="0" cap="none" spc="0" normalizeH="0" baseline="0" noProof="0" smtClean="0">
                <a:ln>
                  <a:noFill/>
                </a:ln>
                <a:solidFill>
                  <a:prstClr val="black"/>
                </a:solidFill>
                <a:effectLst/>
                <a:uLnTx/>
                <a:uFillTx/>
                <a:latin typeface="Calibri"/>
                <a:ea typeface="Helvetica Light"/>
                <a:cs typeface="Helvetica Light"/>
                <a:sym typeface="Helvetica Light"/>
              </a:rPr>
              <a:pPr marL="0" marR="0" lvl="0" indent="0" algn="ctr" defTabSz="584140" rtl="0" eaLnBrk="1" fontAlgn="auto" latinLnBrk="0" hangingPunct="0">
                <a:lnSpc>
                  <a:spcPct val="100000"/>
                </a:lnSpc>
                <a:spcBef>
                  <a:spcPts val="0"/>
                </a:spcBef>
                <a:spcAft>
                  <a:spcPts val="0"/>
                </a:spcAft>
                <a:buClrTx/>
                <a:buSzTx/>
                <a:buFontTx/>
                <a:buNone/>
                <a:tabLst/>
                <a:defRPr/>
              </a:pPr>
              <a:t>4</a:t>
            </a:fld>
            <a:endParaRPr kumimoji="0" lang="en-US" sz="3600" b="0" i="0" u="none" strike="noStrike" kern="0" cap="none" spc="0" normalizeH="0" baseline="0" noProof="0">
              <a:ln>
                <a:noFill/>
              </a:ln>
              <a:solidFill>
                <a:prstClr val="black"/>
              </a:solidFill>
              <a:effectLst/>
              <a:uLnTx/>
              <a:uFillTx/>
              <a:latin typeface="Calibri"/>
              <a:ea typeface="Helvetica Light"/>
              <a:cs typeface="Helvetica Light"/>
              <a:sym typeface="Helvetica Light"/>
            </a:endParaRPr>
          </a:p>
        </p:txBody>
      </p:sp>
    </p:spTree>
    <p:extLst>
      <p:ext uri="{BB962C8B-B14F-4D97-AF65-F5344CB8AC3E}">
        <p14:creationId xmlns:p14="http://schemas.microsoft.com/office/powerpoint/2010/main" val="268919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NEAH BAY, PORT TOWNSEND, PORT ANGELES, SEQUIM, LA PUSH </a:t>
            </a:r>
          </a:p>
        </p:txBody>
      </p:sp>
      <p:sp>
        <p:nvSpPr>
          <p:cNvPr id="4" name="Slide Number Placeholder 3"/>
          <p:cNvSpPr>
            <a:spLocks noGrp="1"/>
          </p:cNvSpPr>
          <p:nvPr>
            <p:ph type="sldNum" sz="quarter" idx="5"/>
          </p:nvPr>
        </p:nvSpPr>
        <p:spPr/>
        <p:txBody>
          <a:bodyPr/>
          <a:lstStyle/>
          <a:p>
            <a:fld id="{F9AFF7A5-B46B-9F42-B71B-818B0D8D6B67}" type="slidenum">
              <a:rPr lang="en-US" smtClean="0"/>
              <a:t>8</a:t>
            </a:fld>
            <a:endParaRPr lang="en-US"/>
          </a:p>
        </p:txBody>
      </p:sp>
    </p:spTree>
    <p:extLst>
      <p:ext uri="{BB962C8B-B14F-4D97-AF65-F5344CB8AC3E}">
        <p14:creationId xmlns:p14="http://schemas.microsoft.com/office/powerpoint/2010/main" val="69412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DEPOE BAY, SILETZ BAY, NEWPORT, NEWPORT AREA PORTS, WALDPORT, YACHATS </a:t>
            </a:r>
          </a:p>
        </p:txBody>
      </p:sp>
      <p:sp>
        <p:nvSpPr>
          <p:cNvPr id="4" name="Slide Number Placeholder 3"/>
          <p:cNvSpPr>
            <a:spLocks noGrp="1"/>
          </p:cNvSpPr>
          <p:nvPr>
            <p:ph type="sldNum" sz="quarter" idx="5"/>
          </p:nvPr>
        </p:nvSpPr>
        <p:spPr/>
        <p:txBody>
          <a:bodyPr/>
          <a:lstStyle/>
          <a:p>
            <a:fld id="{F9AFF7A5-B46B-9F42-B71B-818B0D8D6B67}" type="slidenum">
              <a:rPr lang="en-US" smtClean="0"/>
              <a:t>9</a:t>
            </a:fld>
            <a:endParaRPr lang="en-US"/>
          </a:p>
        </p:txBody>
      </p:sp>
    </p:spTree>
    <p:extLst>
      <p:ext uri="{BB962C8B-B14F-4D97-AF65-F5344CB8AC3E}">
        <p14:creationId xmlns:p14="http://schemas.microsoft.com/office/powerpoint/2010/main" val="221646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CREEK, SANTA CRUZ, OTHER SANTA CRUZ AND MONTEREY COUNTY PORTS, MOSS LANDING, </a:t>
            </a:r>
          </a:p>
          <a:p>
            <a:r>
              <a:rPr lang="en-US" dirty="0"/>
              <a:t>MONTEREY AREA PORTS, MONTEREY</a:t>
            </a:r>
          </a:p>
        </p:txBody>
      </p:sp>
      <p:sp>
        <p:nvSpPr>
          <p:cNvPr id="4" name="Slide Number Placeholder 3"/>
          <p:cNvSpPr>
            <a:spLocks noGrp="1"/>
          </p:cNvSpPr>
          <p:nvPr>
            <p:ph type="sldNum" sz="quarter" idx="5"/>
          </p:nvPr>
        </p:nvSpPr>
        <p:spPr/>
        <p:txBody>
          <a:bodyPr/>
          <a:lstStyle/>
          <a:p>
            <a:fld id="{F9AFF7A5-B46B-9F42-B71B-818B0D8D6B67}" type="slidenum">
              <a:rPr lang="en-US" smtClean="0"/>
              <a:t>10</a:t>
            </a:fld>
            <a:endParaRPr lang="en-US"/>
          </a:p>
        </p:txBody>
      </p:sp>
    </p:spTree>
    <p:extLst>
      <p:ext uri="{BB962C8B-B14F-4D97-AF65-F5344CB8AC3E}">
        <p14:creationId xmlns:p14="http://schemas.microsoft.com/office/powerpoint/2010/main" val="259574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OTHER SAN DIEGO COUNTY PORTS,</a:t>
            </a:r>
            <a:r>
              <a:rPr lang="en-US" dirty="0"/>
              <a:t> </a:t>
            </a:r>
            <a:r>
              <a:rPr lang="en-US" sz="1200" b="0" i="0" u="none" strike="noStrike" kern="1200" dirty="0">
                <a:solidFill>
                  <a:schemeClr val="tx1"/>
                </a:solidFill>
                <a:effectLst/>
                <a:latin typeface="+mn-lt"/>
                <a:ea typeface="+mn-ea"/>
                <a:cs typeface="+mn-cs"/>
              </a:rPr>
              <a:t>SAN DIEGO,</a:t>
            </a:r>
            <a:r>
              <a:rPr lang="en-US" dirty="0"/>
              <a:t> </a:t>
            </a:r>
            <a:r>
              <a:rPr lang="en-US" sz="1200" b="0" i="0" u="none" strike="noStrike" kern="1200" dirty="0">
                <a:solidFill>
                  <a:schemeClr val="tx1"/>
                </a:solidFill>
                <a:effectLst/>
                <a:latin typeface="+mn-lt"/>
                <a:ea typeface="+mn-ea"/>
                <a:cs typeface="+mn-cs"/>
              </a:rPr>
              <a:t>SAN DIEGO AREA PORTS,</a:t>
            </a:r>
            <a:r>
              <a:rPr lang="en-US" dirty="0"/>
              <a:t> </a:t>
            </a:r>
            <a:r>
              <a:rPr lang="en-US" sz="1200" b="0" i="0" u="none" strike="noStrike" kern="1200" dirty="0">
                <a:solidFill>
                  <a:schemeClr val="tx1"/>
                </a:solidFill>
                <a:effectLst/>
                <a:latin typeface="+mn-lt"/>
                <a:ea typeface="+mn-ea"/>
                <a:cs typeface="+mn-cs"/>
              </a:rPr>
              <a:t>OCEANSIDE</a:t>
            </a:r>
            <a:endParaRPr lang="en-US" dirty="0"/>
          </a:p>
        </p:txBody>
      </p:sp>
      <p:sp>
        <p:nvSpPr>
          <p:cNvPr id="4" name="Slide Number Placeholder 3"/>
          <p:cNvSpPr>
            <a:spLocks noGrp="1"/>
          </p:cNvSpPr>
          <p:nvPr>
            <p:ph type="sldNum" sz="quarter" idx="5"/>
          </p:nvPr>
        </p:nvSpPr>
        <p:spPr/>
        <p:txBody>
          <a:bodyPr/>
          <a:lstStyle/>
          <a:p>
            <a:fld id="{F9AFF7A5-B46B-9F42-B71B-818B0D8D6B67}" type="slidenum">
              <a:rPr lang="en-US" smtClean="0"/>
              <a:t>11</a:t>
            </a:fld>
            <a:endParaRPr lang="en-US"/>
          </a:p>
        </p:txBody>
      </p:sp>
    </p:spTree>
    <p:extLst>
      <p:ext uri="{BB962C8B-B14F-4D97-AF65-F5344CB8AC3E}">
        <p14:creationId xmlns:p14="http://schemas.microsoft.com/office/powerpoint/2010/main" val="3028780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7E32-B996-FE43-B96F-6855454C5E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67D07-97BC-A949-BE26-24CFF04A74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D9101D-63D1-2441-93B3-540F7FA2C8D8}"/>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D4AF79EB-434D-7644-91FF-DFE27FC27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BF23D-4453-834C-B01F-5456CAC36B1C}"/>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19349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D8ED-E2DC-6049-AF6F-4E52BC92EF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EC1FEB-9511-354A-A3E1-3FFA560E66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73CE7-4890-2B4A-9F09-2C1337D83416}"/>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8CC5C2DC-FFA3-5745-8C52-7D6D46A95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C49F2-9B4F-194B-AFD2-4CB772B79A97}"/>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076963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23C7A0-E9EB-6045-8E6C-F232C4280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BB62D1-6395-254D-8853-BCC94C9E44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CB369-8645-2648-A42A-81613FB6CD8A}"/>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9A3F8409-4BF8-334A-9E6A-9439D14FF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17435-6F94-3D4C-A34B-E5ECEB34E502}"/>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93702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5513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157580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399871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1163834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accent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lvl1pPr>
          </a:lstStyle>
          <a:p>
            <a:pPr lvl="0"/>
            <a:r>
              <a:rPr lang="en-US" dirty="0"/>
              <a:t>July 19, 2012</a:t>
            </a:r>
          </a:p>
        </p:txBody>
      </p:sp>
    </p:spTree>
    <p:extLst>
      <p:ext uri="{BB962C8B-B14F-4D97-AF65-F5344CB8AC3E}">
        <p14:creationId xmlns:p14="http://schemas.microsoft.com/office/powerpoint/2010/main" val="291387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Text Placeholder 3"/>
          <p:cNvSpPr>
            <a:spLocks noGrp="1"/>
          </p:cNvSpPr>
          <p:nvPr>
            <p:ph type="body" sz="quarter" idx="10"/>
          </p:nvPr>
        </p:nvSpPr>
        <p:spPr>
          <a:xfrm>
            <a:off x="4269317" y="2707469"/>
            <a:ext cx="7313083" cy="1224439"/>
          </a:xfrm>
        </p:spPr>
        <p:txBody>
          <a:bodyPr/>
          <a:lstStyle>
            <a:lvl1pPr>
              <a:defRPr>
                <a:solidFill>
                  <a:srgbClr val="FFFFFF"/>
                </a:solidFill>
              </a:defRPr>
            </a:lvl1pPr>
          </a:lstStyle>
          <a:p>
            <a:pPr lvl="0"/>
            <a:r>
              <a:rPr lang="en-US" dirty="0"/>
              <a:t>Click to edit Master text styles</a:t>
            </a:r>
          </a:p>
        </p:txBody>
      </p:sp>
      <p:sp>
        <p:nvSpPr>
          <p:cNvPr id="6" name="Text Placeholder 5"/>
          <p:cNvSpPr>
            <a:spLocks noGrp="1"/>
          </p:cNvSpPr>
          <p:nvPr>
            <p:ph type="body" sz="quarter" idx="11" hasCustomPrompt="1"/>
          </p:nvPr>
        </p:nvSpPr>
        <p:spPr>
          <a:xfrm>
            <a:off x="618069" y="3118599"/>
            <a:ext cx="1725084" cy="752475"/>
          </a:xfrm>
        </p:spPr>
        <p:txBody>
          <a:bodyPr lIns="0" tIns="0" rIns="0" bIns="0">
            <a:normAutofit/>
          </a:bodyPr>
          <a:lstStyle>
            <a:lvl1pPr algn="l">
              <a:defRPr sz="1828" b="1">
                <a:solidFill>
                  <a:schemeClr val="bg1"/>
                </a:solidFill>
              </a:defRPr>
            </a:lvl1pPr>
          </a:lstStyle>
          <a:p>
            <a:pPr lvl="0"/>
            <a:r>
              <a:rPr lang="en-US" dirty="0"/>
              <a:t>Regional Unit</a:t>
            </a:r>
          </a:p>
        </p:txBody>
      </p:sp>
      <p:sp>
        <p:nvSpPr>
          <p:cNvPr id="8" name="Text Placeholder 7"/>
          <p:cNvSpPr>
            <a:spLocks noGrp="1"/>
          </p:cNvSpPr>
          <p:nvPr>
            <p:ph type="body" sz="quarter" idx="12" hasCustomPrompt="1"/>
          </p:nvPr>
        </p:nvSpPr>
        <p:spPr>
          <a:xfrm>
            <a:off x="4269317" y="4282304"/>
            <a:ext cx="7313083" cy="577850"/>
          </a:xfrm>
        </p:spPr>
        <p:txBody>
          <a:bodyPr>
            <a:normAutofit/>
          </a:bodyPr>
          <a:lstStyle>
            <a:lvl1pPr>
              <a:defRPr sz="1828">
                <a:solidFill>
                  <a:srgbClr val="FFFFFF"/>
                </a:solidFill>
              </a:defRPr>
            </a:lvl1pPr>
          </a:lstStyle>
          <a:p>
            <a:pPr lvl="0"/>
            <a:r>
              <a:rPr lang="en-US" dirty="0"/>
              <a:t>July 19, 2012</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1068878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F5E6-0622-5546-9CB5-5C7AFA656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38D3E7-FDE5-1147-89FB-3DE404F56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98125-FE95-AE47-9166-B30184888FB5}"/>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C0F66D6D-03C4-1745-89BB-9DF395E31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B440B-BB9F-5E4E-8CBD-C18C1F9C5BB1}"/>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66824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31F-6240-7B4A-94FA-74259A8E0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008D7-8E61-D245-B000-7F37A945D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057ADB-977C-2C45-AE45-14FA14AAE985}"/>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7D7F5A22-4112-854F-AA3D-72434E016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718FB-7258-C140-A9C2-2333ED040064}"/>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34088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CFCE-8F15-9249-B173-13818CC4EA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3127E-3C31-F842-AC22-5876464BA7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662124-4E9A-C24C-B708-3711D1F54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92070-76C6-6A40-A5E5-F9A8C6465754}"/>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ED5D284E-4CB8-EF4F-95E4-9F1FC8647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5711B-039C-554E-A5D3-16B0B600992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9167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BC71-29A7-8045-B396-84E342628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8752A-1ED2-B74E-8B45-FF061DA39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35C0C8-9512-6549-BA3D-C091410EA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C0C32-C845-5A40-BE8B-105BCAF99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5D02D-1EAB-7D4D-A224-EE1C7C11E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0AB83-D629-8D41-BD4D-C319C4FB717C}"/>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8" name="Footer Placeholder 7">
            <a:extLst>
              <a:ext uri="{FF2B5EF4-FFF2-40B4-BE49-F238E27FC236}">
                <a16:creationId xmlns:a16="http://schemas.microsoft.com/office/drawing/2014/main" id="{0AD23583-EA8F-454B-88A8-1836BF6F7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8D886C-1BC0-B04E-910C-7EBFF3980B5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172086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A4AF-8829-9547-A73C-2B90786CD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90A7D-202E-B44D-ABF9-663FC42F4750}"/>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4" name="Footer Placeholder 3">
            <a:extLst>
              <a:ext uri="{FF2B5EF4-FFF2-40B4-BE49-F238E27FC236}">
                <a16:creationId xmlns:a16="http://schemas.microsoft.com/office/drawing/2014/main" id="{BD946AC7-B6EF-FD40-B54A-339726779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A19CF8-7FB3-CA4B-8385-81D3883CA83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8113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06251-0390-0048-A920-F82F44284909}"/>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3" name="Footer Placeholder 2">
            <a:extLst>
              <a:ext uri="{FF2B5EF4-FFF2-40B4-BE49-F238E27FC236}">
                <a16:creationId xmlns:a16="http://schemas.microsoft.com/office/drawing/2014/main" id="{E3242690-3F02-684C-9C55-F46688BD72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AE71C6-A171-854B-90B1-CC7B80ACB268}"/>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261681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1C3C-A1F4-9E4F-891F-D575DFFD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0C285E-4948-CA41-B22B-796D5407D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A5D04-EDC5-2249-96B8-9CD4E844D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6CA9A-06EA-404D-B2B5-282F4E35088F}"/>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61C2481A-1ACC-9C47-8F05-0BAFACF37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82FCF-FD1A-1C4F-8BBA-0834C7440F1D}"/>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07773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A9D3-B695-2D44-B946-AA83379D3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F2E7E0-30E3-D442-93C8-6BCAB33B3D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A4EB95-CE87-1249-9C7D-AC3E26AEE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E509D-8A25-364A-A723-DD953DC33C98}"/>
              </a:ext>
            </a:extLst>
          </p:cNvPr>
          <p:cNvSpPr>
            <a:spLocks noGrp="1"/>
          </p:cNvSpPr>
          <p:nvPr>
            <p:ph type="dt" sz="half" idx="10"/>
          </p:nvPr>
        </p:nvSpPr>
        <p:spPr/>
        <p:txBody>
          <a:bodyPr/>
          <a:lstStyle/>
          <a:p>
            <a:fld id="{B6E6108D-271E-0C44-A5FC-9B5738276C12}" type="datetimeFigureOut">
              <a:rPr lang="en-US" smtClean="0"/>
              <a:t>1/8/21</a:t>
            </a:fld>
            <a:endParaRPr lang="en-US"/>
          </a:p>
        </p:txBody>
      </p:sp>
      <p:sp>
        <p:nvSpPr>
          <p:cNvPr id="6" name="Footer Placeholder 5">
            <a:extLst>
              <a:ext uri="{FF2B5EF4-FFF2-40B4-BE49-F238E27FC236}">
                <a16:creationId xmlns:a16="http://schemas.microsoft.com/office/drawing/2014/main" id="{93D63744-C022-F748-8AE1-9B0D61BBE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35BB2-F486-584B-9D7D-B04558CCF8CE}"/>
              </a:ext>
            </a:extLst>
          </p:cNvPr>
          <p:cNvSpPr>
            <a:spLocks noGrp="1"/>
          </p:cNvSpPr>
          <p:nvPr>
            <p:ph type="sldNum" sz="quarter" idx="12"/>
          </p:nvPr>
        </p:nvSpPr>
        <p:spPr/>
        <p:txBody>
          <a:bodyPr/>
          <a:lstStyle/>
          <a:p>
            <a:fld id="{1396A80B-5935-2D4E-B501-1F280C64E292}" type="slidenum">
              <a:rPr lang="en-US" smtClean="0"/>
              <a:t>‹#›</a:t>
            </a:fld>
            <a:endParaRPr lang="en-US"/>
          </a:p>
        </p:txBody>
      </p:sp>
    </p:spTree>
    <p:extLst>
      <p:ext uri="{BB962C8B-B14F-4D97-AF65-F5344CB8AC3E}">
        <p14:creationId xmlns:p14="http://schemas.microsoft.com/office/powerpoint/2010/main" val="396919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80DE93-5AE1-5D42-991B-85E97E86E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012B99-F662-CB45-8CD9-B93C1E495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4084A-1060-E642-B2F7-295EDCDF8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6108D-271E-0C44-A5FC-9B5738276C12}" type="datetimeFigureOut">
              <a:rPr lang="en-US" smtClean="0"/>
              <a:t>1/8/21</a:t>
            </a:fld>
            <a:endParaRPr lang="en-US"/>
          </a:p>
        </p:txBody>
      </p:sp>
      <p:sp>
        <p:nvSpPr>
          <p:cNvPr id="5" name="Footer Placeholder 4">
            <a:extLst>
              <a:ext uri="{FF2B5EF4-FFF2-40B4-BE49-F238E27FC236}">
                <a16:creationId xmlns:a16="http://schemas.microsoft.com/office/drawing/2014/main" id="{7E736541-5DA9-D24E-9B27-EB77D28CC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25A8A8-A8B6-D344-93FF-6A44BCD74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6A80B-5935-2D4E-B501-1F280C64E292}" type="slidenum">
              <a:rPr lang="en-US" smtClean="0"/>
              <a:t>‹#›</a:t>
            </a:fld>
            <a:endParaRPr lang="en-US"/>
          </a:p>
        </p:txBody>
      </p:sp>
    </p:spTree>
    <p:extLst>
      <p:ext uri="{BB962C8B-B14F-4D97-AF65-F5344CB8AC3E}">
        <p14:creationId xmlns:p14="http://schemas.microsoft.com/office/powerpoint/2010/main" val="60501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130005" tIns="65003" rIns="130005" bIns="65003" rtlCol="0" anchor="t" anchorCtr="0">
            <a:noAutofit/>
          </a:bodyPr>
          <a:lstStyle/>
          <a:p>
            <a:r>
              <a:rPr lang="en-US" dirty="0"/>
              <a:t>Click to edit Master title style</a:t>
            </a:r>
          </a:p>
        </p:txBody>
      </p:sp>
      <p:sp>
        <p:nvSpPr>
          <p:cNvPr id="3" name="Text Placeholder 2"/>
          <p:cNvSpPr>
            <a:spLocks noGrp="1"/>
          </p:cNvSpPr>
          <p:nvPr>
            <p:ph type="body" idx="1"/>
          </p:nvPr>
        </p:nvSpPr>
        <p:spPr>
          <a:xfrm>
            <a:off x="4268925" y="2631415"/>
            <a:ext cx="7313489" cy="1277675"/>
          </a:xfrm>
          <a:prstGeom prst="rect">
            <a:avLst/>
          </a:prstGeom>
        </p:spPr>
        <p:txBody>
          <a:bodyPr vert="horz" lIns="130005" tIns="65003" rIns="130005" bIns="65003" rtlCol="0">
            <a:normAutofit/>
          </a:bodyPr>
          <a:lstStyle/>
          <a:p>
            <a:pPr lvl="0"/>
            <a:r>
              <a:rPr lang="en-US" dirty="0"/>
              <a:t>Click to edit Master text styles</a:t>
            </a:r>
          </a:p>
        </p:txBody>
      </p:sp>
      <p:sp>
        <p:nvSpPr>
          <p:cNvPr id="7" name="Freeform 6"/>
          <p:cNvSpPr/>
          <p:nvPr userDrawn="1"/>
        </p:nvSpPr>
        <p:spPr>
          <a:xfrm>
            <a:off x="-12243" y="441717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ctr"/>
          <a:lstStyle/>
          <a:p>
            <a:pPr algn="ctr" defTabSz="457035"/>
            <a:endParaRPr lang="en-US" sz="1828">
              <a:solidFill>
                <a:prstClr val="white"/>
              </a:solidFill>
              <a:sym typeface="Helvetica Light"/>
            </a:endParaRPr>
          </a:p>
        </p:txBody>
      </p:sp>
    </p:spTree>
    <p:extLst>
      <p:ext uri="{BB962C8B-B14F-4D97-AF65-F5344CB8AC3E}">
        <p14:creationId xmlns:p14="http://schemas.microsoft.com/office/powerpoint/2010/main" val="2400822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r" defTabSz="457035" rtl="0" eaLnBrk="1" latinLnBrk="0" hangingPunct="1">
        <a:lnSpc>
          <a:spcPct val="80000"/>
        </a:lnSpc>
        <a:spcBef>
          <a:spcPct val="0"/>
        </a:spcBef>
        <a:buNone/>
        <a:defRPr sz="4430" b="1" i="0" kern="1200">
          <a:solidFill>
            <a:schemeClr val="accent1"/>
          </a:solidFill>
          <a:latin typeface="+mj-lt"/>
          <a:ea typeface="+mj-ea"/>
          <a:cs typeface="Arial Narrow Bold"/>
        </a:defRPr>
      </a:lvl1pPr>
    </p:titleStyle>
    <p:bodyStyle>
      <a:lvl1pPr marL="0" indent="0" algn="r" defTabSz="457035" rtl="0" eaLnBrk="1" latinLnBrk="0" hangingPunct="1">
        <a:spcBef>
          <a:spcPct val="20000"/>
        </a:spcBef>
        <a:buFont typeface="Arial"/>
        <a:buNone/>
        <a:defRPr sz="2391" kern="1200">
          <a:solidFill>
            <a:schemeClr val="tx2"/>
          </a:solidFill>
          <a:latin typeface="+mn-lt"/>
          <a:ea typeface="+mn-ea"/>
          <a:cs typeface="+mn-cs"/>
        </a:defRPr>
      </a:lvl1pPr>
      <a:lvl2pPr marL="742684" indent="-285647" algn="l" defTabSz="457035" rtl="0" eaLnBrk="1" latinLnBrk="0" hangingPunct="1">
        <a:spcBef>
          <a:spcPct val="20000"/>
        </a:spcBef>
        <a:buFont typeface="Arial"/>
        <a:buChar char="•"/>
        <a:defRPr sz="3234" kern="1200">
          <a:solidFill>
            <a:schemeClr val="tx2"/>
          </a:solidFill>
          <a:latin typeface="+mn-lt"/>
          <a:ea typeface="+mn-ea"/>
          <a:cs typeface="+mn-cs"/>
        </a:defRPr>
      </a:lvl2pPr>
      <a:lvl3pPr marL="1142589" indent="-228517" algn="l" defTabSz="457035" rtl="0" eaLnBrk="1" latinLnBrk="0" hangingPunct="1">
        <a:spcBef>
          <a:spcPct val="20000"/>
        </a:spcBef>
        <a:buFont typeface="Arial"/>
        <a:buChar char="•"/>
        <a:defRPr sz="2812" kern="1200">
          <a:solidFill>
            <a:schemeClr val="tx2"/>
          </a:solidFill>
          <a:latin typeface="+mn-lt"/>
          <a:ea typeface="+mn-ea"/>
          <a:cs typeface="+mn-cs"/>
        </a:defRPr>
      </a:lvl3pPr>
      <a:lvl4pPr marL="1599626" indent="-228517" algn="l" defTabSz="457035" rtl="0" eaLnBrk="1" latinLnBrk="0" hangingPunct="1">
        <a:spcBef>
          <a:spcPct val="20000"/>
        </a:spcBef>
        <a:buFont typeface="Arial"/>
        <a:buChar char="•"/>
        <a:defRPr sz="2812" kern="1200">
          <a:solidFill>
            <a:schemeClr val="tx2"/>
          </a:solidFill>
          <a:latin typeface="+mn-lt"/>
          <a:ea typeface="+mn-ea"/>
          <a:cs typeface="+mn-cs"/>
        </a:defRPr>
      </a:lvl4pPr>
      <a:lvl5pPr marL="2056665" indent="-228517" algn="l" defTabSz="457035" rtl="0" eaLnBrk="1" latinLnBrk="0" hangingPunct="1">
        <a:spcBef>
          <a:spcPct val="20000"/>
        </a:spcBef>
        <a:buFont typeface="Arial"/>
        <a:buChar char="•"/>
        <a:defRPr sz="2812" kern="1200">
          <a:solidFill>
            <a:schemeClr val="tx2"/>
          </a:solidFill>
          <a:latin typeface="+mn-lt"/>
          <a:ea typeface="+mn-ea"/>
          <a:cs typeface="+mn-cs"/>
        </a:defRPr>
      </a:lvl5pPr>
      <a:lvl6pPr marL="2513701" indent="-228517" algn="l" defTabSz="457035" rtl="0" eaLnBrk="1" latinLnBrk="0" hangingPunct="1">
        <a:spcBef>
          <a:spcPct val="20000"/>
        </a:spcBef>
        <a:buFont typeface="Arial"/>
        <a:buChar char="•"/>
        <a:defRPr sz="1969"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1969"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1969"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1969" kern="1200">
          <a:solidFill>
            <a:schemeClr val="tx1"/>
          </a:solidFill>
          <a:latin typeface="+mn-lt"/>
          <a:ea typeface="+mn-ea"/>
          <a:cs typeface="+mn-cs"/>
        </a:defRPr>
      </a:lvl9pPr>
    </p:bodyStyle>
    <p:otherStyle>
      <a:defPPr>
        <a:defRPr lang="en-US"/>
      </a:defPPr>
      <a:lvl1pPr marL="0" algn="l" defTabSz="457035" rtl="0" eaLnBrk="1" latinLnBrk="0" hangingPunct="1">
        <a:defRPr sz="1828" kern="1200">
          <a:solidFill>
            <a:schemeClr val="tx1"/>
          </a:solidFill>
          <a:latin typeface="+mn-lt"/>
          <a:ea typeface="+mn-ea"/>
          <a:cs typeface="+mn-cs"/>
        </a:defRPr>
      </a:lvl1pPr>
      <a:lvl2pPr marL="457035" algn="l" defTabSz="457035" rtl="0" eaLnBrk="1" latinLnBrk="0" hangingPunct="1">
        <a:defRPr sz="1828" kern="1200">
          <a:solidFill>
            <a:schemeClr val="tx1"/>
          </a:solidFill>
          <a:latin typeface="+mn-lt"/>
          <a:ea typeface="+mn-ea"/>
          <a:cs typeface="+mn-cs"/>
        </a:defRPr>
      </a:lvl2pPr>
      <a:lvl3pPr marL="914071" algn="l" defTabSz="457035" rtl="0" eaLnBrk="1" latinLnBrk="0" hangingPunct="1">
        <a:defRPr sz="1828" kern="1200">
          <a:solidFill>
            <a:schemeClr val="tx1"/>
          </a:solidFill>
          <a:latin typeface="+mn-lt"/>
          <a:ea typeface="+mn-ea"/>
          <a:cs typeface="+mn-cs"/>
        </a:defRPr>
      </a:lvl3pPr>
      <a:lvl4pPr marL="1371110" algn="l" defTabSz="457035" rtl="0" eaLnBrk="1" latinLnBrk="0" hangingPunct="1">
        <a:defRPr sz="1828" kern="1200">
          <a:solidFill>
            <a:schemeClr val="tx1"/>
          </a:solidFill>
          <a:latin typeface="+mn-lt"/>
          <a:ea typeface="+mn-ea"/>
          <a:cs typeface="+mn-cs"/>
        </a:defRPr>
      </a:lvl4pPr>
      <a:lvl5pPr marL="1828146" algn="l" defTabSz="457035" rtl="0" eaLnBrk="1" latinLnBrk="0" hangingPunct="1">
        <a:defRPr sz="1828" kern="1200">
          <a:solidFill>
            <a:schemeClr val="tx1"/>
          </a:solidFill>
          <a:latin typeface="+mn-lt"/>
          <a:ea typeface="+mn-ea"/>
          <a:cs typeface="+mn-cs"/>
        </a:defRPr>
      </a:lvl5pPr>
      <a:lvl6pPr marL="2285181" algn="l" defTabSz="457035" rtl="0" eaLnBrk="1" latinLnBrk="0" hangingPunct="1">
        <a:defRPr sz="1828" kern="1200">
          <a:solidFill>
            <a:schemeClr val="tx1"/>
          </a:solidFill>
          <a:latin typeface="+mn-lt"/>
          <a:ea typeface="+mn-ea"/>
          <a:cs typeface="+mn-cs"/>
        </a:defRPr>
      </a:lvl6pPr>
      <a:lvl7pPr marL="2742219" algn="l" defTabSz="457035" rtl="0" eaLnBrk="1" latinLnBrk="0" hangingPunct="1">
        <a:defRPr sz="1828" kern="1200">
          <a:solidFill>
            <a:schemeClr val="tx1"/>
          </a:solidFill>
          <a:latin typeface="+mn-lt"/>
          <a:ea typeface="+mn-ea"/>
          <a:cs typeface="+mn-cs"/>
        </a:defRPr>
      </a:lvl7pPr>
      <a:lvl8pPr marL="3199252" algn="l" defTabSz="457035" rtl="0" eaLnBrk="1" latinLnBrk="0" hangingPunct="1">
        <a:defRPr sz="1828" kern="1200">
          <a:solidFill>
            <a:schemeClr val="tx1"/>
          </a:solidFill>
          <a:latin typeface="+mn-lt"/>
          <a:ea typeface="+mn-ea"/>
          <a:cs typeface="+mn-cs"/>
        </a:defRPr>
      </a:lvl8pPr>
      <a:lvl9pPr marL="3656291" algn="l" defTabSz="457035" rtl="0" eaLnBrk="1" latinLnBrk="0" hangingPunct="1">
        <a:defRPr sz="18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Relationship Id="rId3" Type="http://schemas.openxmlformats.org/officeDocument/2006/relationships/image" Target="../media/image8.tif"/><Relationship Id="rId7"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tif"/><Relationship Id="rId11" Type="http://schemas.openxmlformats.org/officeDocument/2006/relationships/image" Target="../media/image16.tif"/><Relationship Id="rId5" Type="http://schemas.openxmlformats.org/officeDocument/2006/relationships/image" Target="../media/image10.tif"/><Relationship Id="rId10" Type="http://schemas.openxmlformats.org/officeDocument/2006/relationships/image" Target="../media/image15.tif"/><Relationship Id="rId4" Type="http://schemas.openxmlformats.org/officeDocument/2006/relationships/image" Target="../media/image9.tif"/><Relationship Id="rId9" Type="http://schemas.openxmlformats.org/officeDocument/2006/relationships/image" Target="../media/image14.tif"/></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274C-94EE-9041-B21A-AA41390BCAC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E42B606-5AD1-2242-9F47-391B237E6193}"/>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Overview of existing literature</a:t>
            </a:r>
          </a:p>
          <a:p>
            <a:pPr marL="971550" lvl="1" indent="-514350">
              <a:buFont typeface="+mj-lt"/>
              <a:buAutoNum type="alphaLcParenR"/>
            </a:pPr>
            <a:r>
              <a:rPr lang="en-US" dirty="0"/>
              <a:t>Fuller et al</a:t>
            </a:r>
          </a:p>
          <a:p>
            <a:pPr marL="971550" lvl="1" indent="-514350">
              <a:buFont typeface="+mj-lt"/>
              <a:buAutoNum type="alphaLcParenR"/>
            </a:pPr>
            <a:r>
              <a:rPr lang="en-US" dirty="0"/>
              <a:t>Sept 2016 review</a:t>
            </a:r>
          </a:p>
          <a:p>
            <a:pPr marL="514350" indent="-514350">
              <a:buFont typeface="+mj-lt"/>
              <a:buAutoNum type="arabicPeriod"/>
            </a:pPr>
            <a:r>
              <a:rPr lang="en-US" dirty="0"/>
              <a:t>Methods overview</a:t>
            </a:r>
          </a:p>
          <a:p>
            <a:pPr marL="971550" lvl="1" indent="-514350">
              <a:buFont typeface="+mj-lt"/>
              <a:buAutoNum type="alphaLcParenR"/>
            </a:pPr>
            <a:r>
              <a:rPr lang="en-US" dirty="0"/>
              <a:t>Emphasize distinctions form what they’ve seen</a:t>
            </a:r>
          </a:p>
          <a:p>
            <a:pPr marL="971550" lvl="1" indent="-514350">
              <a:buFont typeface="+mj-lt"/>
              <a:buAutoNum type="alphaLcParenR"/>
            </a:pPr>
            <a:r>
              <a:rPr lang="en-US" dirty="0"/>
              <a:t>Meld review of what’s in the paper and what they have seen with how we responded to their recommendations</a:t>
            </a:r>
          </a:p>
          <a:p>
            <a:pPr marL="514350" indent="-514350">
              <a:buFont typeface="+mj-lt"/>
              <a:buAutoNum type="arabicPeriod"/>
            </a:pPr>
            <a:r>
              <a:rPr lang="en-US" dirty="0"/>
              <a:t>Initial high level results, </a:t>
            </a:r>
            <a:r>
              <a:rPr lang="en-US" dirty="0" err="1"/>
              <a:t>eg</a:t>
            </a:r>
            <a:r>
              <a:rPr lang="en-US" dirty="0"/>
              <a:t> several example communities 2020 only</a:t>
            </a:r>
          </a:p>
          <a:p>
            <a:pPr marL="971550" lvl="1" indent="-514350">
              <a:buFont typeface="+mj-lt"/>
              <a:buAutoNum type="alphaLcParenR"/>
            </a:pPr>
            <a:r>
              <a:rPr lang="en-US" dirty="0"/>
              <a:t>Flagging how these fill gaps in ESR</a:t>
            </a:r>
          </a:p>
          <a:p>
            <a:pPr marL="514350" indent="-514350">
              <a:buFont typeface="+mj-lt"/>
              <a:buAutoNum type="arabicPeriod"/>
            </a:pPr>
            <a:r>
              <a:rPr lang="en-US" dirty="0"/>
              <a:t>Next deeper results, </a:t>
            </a:r>
            <a:r>
              <a:rPr lang="en-US" dirty="0" err="1"/>
              <a:t>eg</a:t>
            </a:r>
            <a:r>
              <a:rPr lang="en-US" dirty="0"/>
              <a:t> 2020 vs 2016-19 for a few important communities</a:t>
            </a:r>
          </a:p>
          <a:p>
            <a:pPr marL="514350" indent="-514350">
              <a:buFont typeface="+mj-lt"/>
              <a:buAutoNum type="arabicPeriod"/>
            </a:pPr>
            <a:r>
              <a:rPr lang="en-US" dirty="0"/>
              <a:t>Horizon pointing</a:t>
            </a:r>
          </a:p>
          <a:p>
            <a:pPr marL="971550" lvl="1" indent="-514350">
              <a:buFont typeface="+mj-lt"/>
              <a:buAutoNum type="alphaLcParenR"/>
            </a:pPr>
            <a:r>
              <a:rPr lang="en-US" dirty="0"/>
              <a:t>MDS</a:t>
            </a:r>
          </a:p>
          <a:p>
            <a:pPr marL="971550" lvl="1" indent="-514350">
              <a:buFont typeface="+mj-lt"/>
              <a:buAutoNum type="alphaLcParenR"/>
            </a:pPr>
            <a:r>
              <a:rPr lang="en-US" dirty="0"/>
              <a:t>Diff </a:t>
            </a:r>
            <a:r>
              <a:rPr lang="en-US" dirty="0" err="1"/>
              <a:t>sp</a:t>
            </a:r>
            <a:r>
              <a:rPr lang="en-US" dirty="0"/>
              <a:t> groupings, </a:t>
            </a:r>
            <a:r>
              <a:rPr lang="en-US" dirty="0" err="1"/>
              <a:t>eg</a:t>
            </a:r>
            <a:r>
              <a:rPr lang="en-US" dirty="0"/>
              <a:t> CVA high vs low ranks</a:t>
            </a:r>
          </a:p>
          <a:p>
            <a:pPr marL="971550" lvl="1" indent="-514350">
              <a:buFont typeface="+mj-lt"/>
              <a:buAutoNum type="alphaLcParenR"/>
            </a:pPr>
            <a:r>
              <a:rPr lang="en-US" dirty="0"/>
              <a:t>Pre post catch shares</a:t>
            </a:r>
          </a:p>
          <a:p>
            <a:pPr marL="514350" indent="-514350">
              <a:buFont typeface="+mj-lt"/>
              <a:buAutoNum type="arabicPeriod"/>
            </a:pPr>
            <a:endParaRPr lang="en-US" dirty="0"/>
          </a:p>
        </p:txBody>
      </p:sp>
    </p:spTree>
    <p:extLst>
      <p:ext uri="{BB962C8B-B14F-4D97-AF65-F5344CB8AC3E}">
        <p14:creationId xmlns:p14="http://schemas.microsoft.com/office/powerpoint/2010/main" val="378555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Monterey over time: variable?</a:t>
            </a:r>
          </a:p>
        </p:txBody>
      </p:sp>
      <p:sp>
        <p:nvSpPr>
          <p:cNvPr id="3" name="TextBox 2">
            <a:extLst>
              <a:ext uri="{FF2B5EF4-FFF2-40B4-BE49-F238E27FC236}">
                <a16:creationId xmlns:a16="http://schemas.microsoft.com/office/drawing/2014/main" id="{FDE727A5-8985-CD43-A24D-CDE988178BE5}"/>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845C5596-3495-364E-930A-CDB84C934F73}"/>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0511326F-0CE8-A044-B2C4-6B5A13AC06B9}"/>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276A6D17-D009-E745-B29A-4E1112286D8B}"/>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3998A40C-C340-3E42-913C-75395502944E}"/>
              </a:ext>
            </a:extLst>
          </p:cNvPr>
          <p:cNvPicPr>
            <a:picLocks noChangeAspect="1"/>
          </p:cNvPicPr>
          <p:nvPr/>
        </p:nvPicPr>
        <p:blipFill>
          <a:blip r:embed="rId3"/>
          <a:stretch>
            <a:fillRect/>
          </a:stretch>
        </p:blipFill>
        <p:spPr>
          <a:xfrm>
            <a:off x="8855529" y="2831757"/>
            <a:ext cx="3048000" cy="3048000"/>
          </a:xfrm>
          <a:prstGeom prst="rect">
            <a:avLst/>
          </a:prstGeom>
        </p:spPr>
      </p:pic>
      <p:pic>
        <p:nvPicPr>
          <p:cNvPr id="22" name="Picture 21">
            <a:extLst>
              <a:ext uri="{FF2B5EF4-FFF2-40B4-BE49-F238E27FC236}">
                <a16:creationId xmlns:a16="http://schemas.microsoft.com/office/drawing/2014/main" id="{66F0CC9E-9225-2745-B983-C5FF7712DC81}"/>
              </a:ext>
            </a:extLst>
          </p:cNvPr>
          <p:cNvPicPr>
            <a:picLocks noChangeAspect="1"/>
          </p:cNvPicPr>
          <p:nvPr/>
        </p:nvPicPr>
        <p:blipFill>
          <a:blip r:embed="rId4"/>
          <a:stretch>
            <a:fillRect/>
          </a:stretch>
        </p:blipFill>
        <p:spPr>
          <a:xfrm>
            <a:off x="5735918" y="2831757"/>
            <a:ext cx="3048000" cy="3048000"/>
          </a:xfrm>
          <a:prstGeom prst="rect">
            <a:avLst/>
          </a:prstGeom>
        </p:spPr>
      </p:pic>
      <p:pic>
        <p:nvPicPr>
          <p:cNvPr id="24" name="Picture 23">
            <a:extLst>
              <a:ext uri="{FF2B5EF4-FFF2-40B4-BE49-F238E27FC236}">
                <a16:creationId xmlns:a16="http://schemas.microsoft.com/office/drawing/2014/main" id="{C526FD1B-1123-B047-95B5-CBE5EDE13D3A}"/>
              </a:ext>
            </a:extLst>
          </p:cNvPr>
          <p:cNvPicPr>
            <a:picLocks noChangeAspect="1"/>
          </p:cNvPicPr>
          <p:nvPr/>
        </p:nvPicPr>
        <p:blipFill>
          <a:blip r:embed="rId5"/>
          <a:stretch>
            <a:fillRect/>
          </a:stretch>
        </p:blipFill>
        <p:spPr>
          <a:xfrm>
            <a:off x="2939560" y="2881453"/>
            <a:ext cx="3048000" cy="3048000"/>
          </a:xfrm>
          <a:prstGeom prst="rect">
            <a:avLst/>
          </a:prstGeom>
        </p:spPr>
      </p:pic>
      <p:pic>
        <p:nvPicPr>
          <p:cNvPr id="26" name="Picture 25">
            <a:extLst>
              <a:ext uri="{FF2B5EF4-FFF2-40B4-BE49-F238E27FC236}">
                <a16:creationId xmlns:a16="http://schemas.microsoft.com/office/drawing/2014/main" id="{AEDF75CB-7D8F-4146-9A00-6ACBC4F92C6E}"/>
              </a:ext>
            </a:extLst>
          </p:cNvPr>
          <p:cNvPicPr>
            <a:picLocks noChangeAspect="1"/>
          </p:cNvPicPr>
          <p:nvPr/>
        </p:nvPicPr>
        <p:blipFill>
          <a:blip r:embed="rId6"/>
          <a:stretch>
            <a:fillRect/>
          </a:stretch>
        </p:blipFill>
        <p:spPr>
          <a:xfrm>
            <a:off x="143202" y="2881453"/>
            <a:ext cx="3048000" cy="3048000"/>
          </a:xfrm>
          <a:prstGeom prst="rect">
            <a:avLst/>
          </a:prstGeom>
        </p:spPr>
      </p:pic>
    </p:spTree>
    <p:extLst>
      <p:ext uri="{BB962C8B-B14F-4D97-AF65-F5344CB8AC3E}">
        <p14:creationId xmlns:p14="http://schemas.microsoft.com/office/powerpoint/2010/main" val="645183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San Diego over time: consistent, ‘but?</a:t>
            </a:r>
          </a:p>
        </p:txBody>
      </p:sp>
      <p:sp>
        <p:nvSpPr>
          <p:cNvPr id="3" name="TextBox 2">
            <a:extLst>
              <a:ext uri="{FF2B5EF4-FFF2-40B4-BE49-F238E27FC236}">
                <a16:creationId xmlns:a16="http://schemas.microsoft.com/office/drawing/2014/main" id="{71C69433-325C-F349-B292-CBC47998FA98}"/>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2717B4F6-2A93-5E46-8E26-03CA1B4C350B}"/>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15367264-00E9-B544-8B03-57F976E4B167}"/>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039F9A6-24DE-D345-BA31-F444FA0BD2D2}"/>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6" name="Picture 15">
            <a:extLst>
              <a:ext uri="{FF2B5EF4-FFF2-40B4-BE49-F238E27FC236}">
                <a16:creationId xmlns:a16="http://schemas.microsoft.com/office/drawing/2014/main" id="{5C1D323E-7DD5-A047-9B99-D68E83B8D91F}"/>
              </a:ext>
            </a:extLst>
          </p:cNvPr>
          <p:cNvPicPr>
            <a:picLocks noChangeAspect="1"/>
          </p:cNvPicPr>
          <p:nvPr/>
        </p:nvPicPr>
        <p:blipFill>
          <a:blip r:embed="rId3"/>
          <a:stretch>
            <a:fillRect/>
          </a:stretch>
        </p:blipFill>
        <p:spPr>
          <a:xfrm>
            <a:off x="8567058" y="2790567"/>
            <a:ext cx="3048000" cy="3048000"/>
          </a:xfrm>
          <a:prstGeom prst="rect">
            <a:avLst/>
          </a:prstGeom>
        </p:spPr>
      </p:pic>
      <p:pic>
        <p:nvPicPr>
          <p:cNvPr id="18" name="Picture 17">
            <a:extLst>
              <a:ext uri="{FF2B5EF4-FFF2-40B4-BE49-F238E27FC236}">
                <a16:creationId xmlns:a16="http://schemas.microsoft.com/office/drawing/2014/main" id="{3370A6D2-35B0-9F42-B210-EDC94B984713}"/>
              </a:ext>
            </a:extLst>
          </p:cNvPr>
          <p:cNvPicPr>
            <a:picLocks noChangeAspect="1"/>
          </p:cNvPicPr>
          <p:nvPr/>
        </p:nvPicPr>
        <p:blipFill>
          <a:blip r:embed="rId4"/>
          <a:stretch>
            <a:fillRect/>
          </a:stretch>
        </p:blipFill>
        <p:spPr>
          <a:xfrm>
            <a:off x="5819798" y="2790567"/>
            <a:ext cx="3048000" cy="3048000"/>
          </a:xfrm>
          <a:prstGeom prst="rect">
            <a:avLst/>
          </a:prstGeom>
        </p:spPr>
      </p:pic>
      <p:pic>
        <p:nvPicPr>
          <p:cNvPr id="20" name="Picture 19">
            <a:extLst>
              <a:ext uri="{FF2B5EF4-FFF2-40B4-BE49-F238E27FC236}">
                <a16:creationId xmlns:a16="http://schemas.microsoft.com/office/drawing/2014/main" id="{194DDCE9-08FA-4C4E-BE14-A27F1E0F98F5}"/>
              </a:ext>
            </a:extLst>
          </p:cNvPr>
          <p:cNvPicPr>
            <a:picLocks noChangeAspect="1"/>
          </p:cNvPicPr>
          <p:nvPr/>
        </p:nvPicPr>
        <p:blipFill>
          <a:blip r:embed="rId5"/>
          <a:stretch>
            <a:fillRect/>
          </a:stretch>
        </p:blipFill>
        <p:spPr>
          <a:xfrm>
            <a:off x="2939560" y="2840263"/>
            <a:ext cx="3048000" cy="3048000"/>
          </a:xfrm>
          <a:prstGeom prst="rect">
            <a:avLst/>
          </a:prstGeom>
        </p:spPr>
      </p:pic>
      <p:pic>
        <p:nvPicPr>
          <p:cNvPr id="22" name="Picture 21">
            <a:extLst>
              <a:ext uri="{FF2B5EF4-FFF2-40B4-BE49-F238E27FC236}">
                <a16:creationId xmlns:a16="http://schemas.microsoft.com/office/drawing/2014/main" id="{830D2343-0F84-3541-A5D0-E48EDBB2595F}"/>
              </a:ext>
            </a:extLst>
          </p:cNvPr>
          <p:cNvPicPr>
            <a:picLocks noChangeAspect="1"/>
          </p:cNvPicPr>
          <p:nvPr/>
        </p:nvPicPr>
        <p:blipFill>
          <a:blip r:embed="rId6"/>
          <a:stretch>
            <a:fillRect/>
          </a:stretch>
        </p:blipFill>
        <p:spPr>
          <a:xfrm>
            <a:off x="24538" y="2790567"/>
            <a:ext cx="3048000" cy="3048000"/>
          </a:xfrm>
          <a:prstGeom prst="rect">
            <a:avLst/>
          </a:prstGeom>
        </p:spPr>
      </p:pic>
    </p:spTree>
    <p:extLst>
      <p:ext uri="{BB962C8B-B14F-4D97-AF65-F5344CB8AC3E}">
        <p14:creationId xmlns:p14="http://schemas.microsoft.com/office/powerpoint/2010/main" val="233979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3C38E6-004A-458A-AA84-46B78EC8DDC1}"/>
              </a:ext>
            </a:extLst>
          </p:cNvPr>
          <p:cNvGraphicFramePr>
            <a:graphicFrameLocks noGrp="1"/>
          </p:cNvGraphicFramePr>
          <p:nvPr/>
        </p:nvGraphicFramePr>
        <p:xfrm>
          <a:off x="1801181" y="89352"/>
          <a:ext cx="8127999" cy="656890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66254054"/>
                    </a:ext>
                  </a:extLst>
                </a:gridCol>
                <a:gridCol w="2709333">
                  <a:extLst>
                    <a:ext uri="{9D8B030D-6E8A-4147-A177-3AD203B41FA5}">
                      <a16:colId xmlns:a16="http://schemas.microsoft.com/office/drawing/2014/main" val="1737407069"/>
                    </a:ext>
                  </a:extLst>
                </a:gridCol>
                <a:gridCol w="2709333">
                  <a:extLst>
                    <a:ext uri="{9D8B030D-6E8A-4147-A177-3AD203B41FA5}">
                      <a16:colId xmlns:a16="http://schemas.microsoft.com/office/drawing/2014/main" val="169215596"/>
                    </a:ext>
                  </a:extLst>
                </a:gridCol>
              </a:tblGrid>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7403881"/>
                  </a:ext>
                </a:extLst>
              </a:tr>
              <a:tr h="1306465">
                <a:tc>
                  <a:txBody>
                    <a:bodyPr/>
                    <a:lstStyle/>
                    <a:p>
                      <a:r>
                        <a:rPr lang="en-US" b="1" dirty="0">
                          <a:solidFill>
                            <a:schemeClr val="tx1"/>
                          </a:solidFill>
                        </a:rPr>
                        <a:t>Node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432323"/>
                  </a:ext>
                </a:extLst>
              </a:tr>
              <a:tr h="1162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Edge 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219691"/>
                  </a:ext>
                </a:extLst>
              </a:tr>
              <a:tr h="1828800">
                <a:tc>
                  <a:txBody>
                    <a:bodyPr/>
                    <a:lstStyle/>
                    <a:p>
                      <a:r>
                        <a:rPr lang="en-US" b="1" dirty="0">
                          <a:solidFill>
                            <a:schemeClr val="tx1"/>
                          </a:solidFill>
                        </a:rPr>
                        <a:t>Modularity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164819"/>
                  </a:ext>
                </a:extLst>
              </a:tr>
              <a:tr h="1899823">
                <a:tc>
                  <a:txBody>
                    <a:bodyPr/>
                    <a:lstStyle/>
                    <a:p>
                      <a:r>
                        <a:rPr lang="en-US" b="1" dirty="0">
                          <a:solidFill>
                            <a:schemeClr val="tx1"/>
                          </a:solidFill>
                        </a:rPr>
                        <a:t>Network Centralization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741865"/>
                  </a:ext>
                </a:extLst>
              </a:tr>
            </a:tbl>
          </a:graphicData>
        </a:graphic>
      </p:graphicFrame>
      <p:grpSp>
        <p:nvGrpSpPr>
          <p:cNvPr id="3" name="Group 2">
            <a:extLst>
              <a:ext uri="{FF2B5EF4-FFF2-40B4-BE49-F238E27FC236}">
                <a16:creationId xmlns:a16="http://schemas.microsoft.com/office/drawing/2014/main" id="{8755F305-0FEC-4062-A64D-D14FBA290C28}"/>
              </a:ext>
            </a:extLst>
          </p:cNvPr>
          <p:cNvGrpSpPr/>
          <p:nvPr/>
        </p:nvGrpSpPr>
        <p:grpSpPr>
          <a:xfrm>
            <a:off x="5095782" y="532213"/>
            <a:ext cx="898720" cy="1135606"/>
            <a:chOff x="1180730" y="2130193"/>
            <a:chExt cx="898720" cy="1135606"/>
          </a:xfrm>
        </p:grpSpPr>
        <p:sp>
          <p:nvSpPr>
            <p:cNvPr id="4" name="Oval 3">
              <a:extLst>
                <a:ext uri="{FF2B5EF4-FFF2-40B4-BE49-F238E27FC236}">
                  <a16:creationId xmlns:a16="http://schemas.microsoft.com/office/drawing/2014/main" id="{3E064A36-BBEF-4BE8-8DB4-3DE4EF7BE548}"/>
                </a:ext>
              </a:extLst>
            </p:cNvPr>
            <p:cNvSpPr/>
            <p:nvPr/>
          </p:nvSpPr>
          <p:spPr>
            <a:xfrm>
              <a:off x="1180730" y="22726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7783899-36DB-4A28-8938-D7B23EBBA971}"/>
                </a:ext>
              </a:extLst>
            </p:cNvPr>
            <p:cNvSpPr/>
            <p:nvPr/>
          </p:nvSpPr>
          <p:spPr>
            <a:xfrm>
              <a:off x="1519710" y="242138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9FA524-E2DD-4D49-A451-F30E3C0BFF57}"/>
                </a:ext>
              </a:extLst>
            </p:cNvPr>
            <p:cNvSpPr/>
            <p:nvPr/>
          </p:nvSpPr>
          <p:spPr>
            <a:xfrm>
              <a:off x="1259153" y="295885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D742146-C3A6-4874-AAE5-E7A784518A67}"/>
                </a:ext>
              </a:extLst>
            </p:cNvPr>
            <p:cNvSpPr/>
            <p:nvPr/>
          </p:nvSpPr>
          <p:spPr>
            <a:xfrm>
              <a:off x="1637930" y="272988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70AA63-8918-42FB-A74A-44E878015487}"/>
                </a:ext>
              </a:extLst>
            </p:cNvPr>
            <p:cNvSpPr/>
            <p:nvPr/>
          </p:nvSpPr>
          <p:spPr>
            <a:xfrm>
              <a:off x="1896570" y="279402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EF7BE3-978D-42E5-99CB-CDD7B84B3B10}"/>
                </a:ext>
              </a:extLst>
            </p:cNvPr>
            <p:cNvSpPr/>
            <p:nvPr/>
          </p:nvSpPr>
          <p:spPr>
            <a:xfrm>
              <a:off x="1858690" y="244024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B203CB-7BF2-4380-893C-31CD23C6979C}"/>
                </a:ext>
              </a:extLst>
            </p:cNvPr>
            <p:cNvSpPr/>
            <p:nvPr/>
          </p:nvSpPr>
          <p:spPr>
            <a:xfrm>
              <a:off x="1259153" y="261114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0DAC8C-835B-45D2-857E-2B59C88402C9}"/>
                </a:ext>
              </a:extLst>
            </p:cNvPr>
            <p:cNvSpPr/>
            <p:nvPr/>
          </p:nvSpPr>
          <p:spPr>
            <a:xfrm>
              <a:off x="1665010" y="3082919"/>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44D371F-8F44-4998-A859-797A951533C3}"/>
                </a:ext>
              </a:extLst>
            </p:cNvPr>
            <p:cNvSpPr/>
            <p:nvPr/>
          </p:nvSpPr>
          <p:spPr>
            <a:xfrm>
              <a:off x="1756450" y="2130193"/>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9A21F144-C5AD-443C-A618-247E82D9441E}"/>
              </a:ext>
            </a:extLst>
          </p:cNvPr>
          <p:cNvSpPr/>
          <p:nvPr/>
        </p:nvSpPr>
        <p:spPr>
          <a:xfrm>
            <a:off x="8315961" y="8859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BBA002C-46D6-4474-A46D-B8CBE8D09659}"/>
              </a:ext>
            </a:extLst>
          </p:cNvPr>
          <p:cNvGrpSpPr/>
          <p:nvPr/>
        </p:nvGrpSpPr>
        <p:grpSpPr>
          <a:xfrm>
            <a:off x="5356712" y="1986831"/>
            <a:ext cx="617886" cy="647472"/>
            <a:chOff x="3703468" y="1839156"/>
            <a:chExt cx="617886" cy="647472"/>
          </a:xfrm>
        </p:grpSpPr>
        <p:grpSp>
          <p:nvGrpSpPr>
            <p:cNvPr id="31" name="Group 30">
              <a:extLst>
                <a:ext uri="{FF2B5EF4-FFF2-40B4-BE49-F238E27FC236}">
                  <a16:creationId xmlns:a16="http://schemas.microsoft.com/office/drawing/2014/main" id="{78A8B385-BF8F-47C0-927B-D1ECCAEC72E3}"/>
                </a:ext>
              </a:extLst>
            </p:cNvPr>
            <p:cNvGrpSpPr/>
            <p:nvPr/>
          </p:nvGrpSpPr>
          <p:grpSpPr>
            <a:xfrm>
              <a:off x="3703468" y="1839156"/>
              <a:ext cx="617886" cy="185838"/>
              <a:chOff x="3703468" y="1839156"/>
              <a:chExt cx="617886" cy="185838"/>
            </a:xfrm>
          </p:grpSpPr>
          <p:sp>
            <p:nvSpPr>
              <p:cNvPr id="39" name="Oval 38">
                <a:extLst>
                  <a:ext uri="{FF2B5EF4-FFF2-40B4-BE49-F238E27FC236}">
                    <a16:creationId xmlns:a16="http://schemas.microsoft.com/office/drawing/2014/main" id="{14E13167-19AB-4ED0-B6E3-874D5C0E2E62}"/>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4881BCF-9BA4-4A90-8834-2BBE533814E3}"/>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97A59CA-A053-4F1A-A127-0D3D056418A6}"/>
                  </a:ext>
                </a:extLst>
              </p:cNvPr>
              <p:cNvCxnSpPr>
                <a:cxnSpLocks/>
                <a:stCxn id="39" idx="6"/>
                <a:endCxn id="4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32" name="Oval 31">
              <a:extLst>
                <a:ext uri="{FF2B5EF4-FFF2-40B4-BE49-F238E27FC236}">
                  <a16:creationId xmlns:a16="http://schemas.microsoft.com/office/drawing/2014/main" id="{53CD62FE-C22E-440B-9F1E-749607CC03F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8D8152-EE64-4D0E-90A8-17952FC113E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9B51DFBA-5887-4BFE-B006-B17E2DF06258}"/>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BCF2C1F-F94C-468C-A9B7-50A771A0500B}"/>
                </a:ext>
              </a:extLst>
            </p:cNvPr>
            <p:cNvCxnSpPr>
              <a:cxnSpLocks/>
              <a:stCxn id="39" idx="4"/>
              <a:endCxn id="32"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AB071DA-2B58-4C73-A53B-09A4D7BCC8EE}"/>
                </a:ext>
              </a:extLst>
            </p:cNvPr>
            <p:cNvCxnSpPr>
              <a:cxnSpLocks/>
              <a:stCxn id="33" idx="0"/>
              <a:endCxn id="40"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BC4CC61-2B65-4863-8978-68C3E6ED2570}"/>
                </a:ext>
              </a:extLst>
            </p:cNvPr>
            <p:cNvCxnSpPr>
              <a:cxnSpLocks/>
              <a:stCxn id="39" idx="5"/>
              <a:endCxn id="33"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DB39F8F-8083-4E01-A9A0-F6DB59B3FF0B}"/>
                </a:ext>
              </a:extLst>
            </p:cNvPr>
            <p:cNvCxnSpPr>
              <a:cxnSpLocks/>
              <a:stCxn id="32" idx="7"/>
              <a:endCxn id="40"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A4571FF9-6CF9-4E51-BC38-30CFA715E4E9}"/>
              </a:ext>
            </a:extLst>
          </p:cNvPr>
          <p:cNvGrpSpPr/>
          <p:nvPr/>
        </p:nvGrpSpPr>
        <p:grpSpPr>
          <a:xfrm>
            <a:off x="8189898" y="1933277"/>
            <a:ext cx="617886" cy="647472"/>
            <a:chOff x="3703468" y="1839156"/>
            <a:chExt cx="617886" cy="647472"/>
          </a:xfrm>
        </p:grpSpPr>
        <p:grpSp>
          <p:nvGrpSpPr>
            <p:cNvPr id="43" name="Group 42">
              <a:extLst>
                <a:ext uri="{FF2B5EF4-FFF2-40B4-BE49-F238E27FC236}">
                  <a16:creationId xmlns:a16="http://schemas.microsoft.com/office/drawing/2014/main" id="{29484C76-63FD-46CA-9F3D-315254D483E2}"/>
                </a:ext>
              </a:extLst>
            </p:cNvPr>
            <p:cNvGrpSpPr/>
            <p:nvPr/>
          </p:nvGrpSpPr>
          <p:grpSpPr>
            <a:xfrm>
              <a:off x="3703468" y="1839156"/>
              <a:ext cx="617886" cy="185838"/>
              <a:chOff x="3703468" y="1839156"/>
              <a:chExt cx="617886" cy="185838"/>
            </a:xfrm>
          </p:grpSpPr>
          <p:sp>
            <p:nvSpPr>
              <p:cNvPr id="48" name="Oval 47">
                <a:extLst>
                  <a:ext uri="{FF2B5EF4-FFF2-40B4-BE49-F238E27FC236}">
                    <a16:creationId xmlns:a16="http://schemas.microsoft.com/office/drawing/2014/main" id="{719B1F54-F714-4EDC-9D6A-314AC834D77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9E5DFE5-8BB0-4CE4-AB9D-18F76513B68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FDBFFE9B-2B8D-4A23-986F-307692FC658E}"/>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7594B3E-6E43-4EB0-A1C0-28F968CE7BC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E0481A2-BC45-4F47-B514-32106749EC91}"/>
              </a:ext>
            </a:extLst>
          </p:cNvPr>
          <p:cNvGrpSpPr/>
          <p:nvPr/>
        </p:nvGrpSpPr>
        <p:grpSpPr>
          <a:xfrm>
            <a:off x="4852461" y="3127312"/>
            <a:ext cx="1702441" cy="1389575"/>
            <a:chOff x="3703468" y="1839156"/>
            <a:chExt cx="1702441" cy="1389575"/>
          </a:xfrm>
        </p:grpSpPr>
        <p:grpSp>
          <p:nvGrpSpPr>
            <p:cNvPr id="90" name="Group 89">
              <a:extLst>
                <a:ext uri="{FF2B5EF4-FFF2-40B4-BE49-F238E27FC236}">
                  <a16:creationId xmlns:a16="http://schemas.microsoft.com/office/drawing/2014/main" id="{66329BE4-D630-4BA3-BD20-AEF363B07A5F}"/>
                </a:ext>
              </a:extLst>
            </p:cNvPr>
            <p:cNvGrpSpPr/>
            <p:nvPr/>
          </p:nvGrpSpPr>
          <p:grpSpPr>
            <a:xfrm>
              <a:off x="3703468" y="1839156"/>
              <a:ext cx="617886" cy="647472"/>
              <a:chOff x="3703468" y="1839156"/>
              <a:chExt cx="617886" cy="647472"/>
            </a:xfrm>
          </p:grpSpPr>
          <p:grpSp>
            <p:nvGrpSpPr>
              <p:cNvPr id="117" name="Group 116">
                <a:extLst>
                  <a:ext uri="{FF2B5EF4-FFF2-40B4-BE49-F238E27FC236}">
                    <a16:creationId xmlns:a16="http://schemas.microsoft.com/office/drawing/2014/main" id="{FEA63842-1F49-45BF-B7F4-8207700A38A2}"/>
                  </a:ext>
                </a:extLst>
              </p:cNvPr>
              <p:cNvGrpSpPr/>
              <p:nvPr/>
            </p:nvGrpSpPr>
            <p:grpSpPr>
              <a:xfrm>
                <a:off x="3703468" y="1839156"/>
                <a:ext cx="617886" cy="185838"/>
                <a:chOff x="3703468" y="1839156"/>
                <a:chExt cx="617886" cy="185838"/>
              </a:xfrm>
            </p:grpSpPr>
            <p:sp>
              <p:nvSpPr>
                <p:cNvPr id="125" name="Oval 124">
                  <a:extLst>
                    <a:ext uri="{FF2B5EF4-FFF2-40B4-BE49-F238E27FC236}">
                      <a16:creationId xmlns:a16="http://schemas.microsoft.com/office/drawing/2014/main" id="{1BB4736A-2D49-4941-9015-A9E8BB2EF41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C7FC5E2-7DD7-471A-A83C-CD5825485015}"/>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341E108F-288B-4B1A-95C0-0E7F627729F8}"/>
                    </a:ext>
                  </a:extLst>
                </p:cNvPr>
                <p:cNvCxnSpPr>
                  <a:cxnSpLocks/>
                  <a:stCxn id="125" idx="6"/>
                  <a:endCxn id="126"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18" name="Oval 117">
                <a:extLst>
                  <a:ext uri="{FF2B5EF4-FFF2-40B4-BE49-F238E27FC236}">
                    <a16:creationId xmlns:a16="http://schemas.microsoft.com/office/drawing/2014/main" id="{945AA311-E94B-4A40-BED1-1C31A0393288}"/>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C051AAD-A034-46C2-B03D-19C4E2025C37}"/>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511D4872-6378-45BF-8B8A-35DEDE22CEF5}"/>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107B494-1CBC-461E-9F59-0C312CD229E8}"/>
                  </a:ext>
                </a:extLst>
              </p:cNvPr>
              <p:cNvCxnSpPr>
                <a:cxnSpLocks/>
                <a:stCxn id="125" idx="4"/>
                <a:endCxn id="118"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D865EFAC-C6AF-44B9-9901-29708FB64083}"/>
                  </a:ext>
                </a:extLst>
              </p:cNvPr>
              <p:cNvCxnSpPr>
                <a:cxnSpLocks/>
                <a:stCxn id="119" idx="0"/>
                <a:endCxn id="126"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9170D4BC-D289-46FF-82A2-ACF37854B120}"/>
                  </a:ext>
                </a:extLst>
              </p:cNvPr>
              <p:cNvCxnSpPr>
                <a:cxnSpLocks/>
                <a:stCxn id="125" idx="5"/>
                <a:endCxn id="119"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C60663C8-128C-46F9-AEF3-D4E407DC3770}"/>
                  </a:ext>
                </a:extLst>
              </p:cNvPr>
              <p:cNvCxnSpPr>
                <a:cxnSpLocks/>
                <a:stCxn id="118" idx="7"/>
                <a:endCxn id="126"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543C0064-896C-4974-A43D-D59032DE4852}"/>
                </a:ext>
              </a:extLst>
            </p:cNvPr>
            <p:cNvGrpSpPr/>
            <p:nvPr/>
          </p:nvGrpSpPr>
          <p:grpSpPr>
            <a:xfrm>
              <a:off x="4788023" y="1839156"/>
              <a:ext cx="617886" cy="647472"/>
              <a:chOff x="3703468" y="1839156"/>
              <a:chExt cx="617886" cy="647472"/>
            </a:xfrm>
          </p:grpSpPr>
          <p:grpSp>
            <p:nvGrpSpPr>
              <p:cNvPr id="106" name="Group 105">
                <a:extLst>
                  <a:ext uri="{FF2B5EF4-FFF2-40B4-BE49-F238E27FC236}">
                    <a16:creationId xmlns:a16="http://schemas.microsoft.com/office/drawing/2014/main" id="{D00FE227-483B-4323-A6EE-4E77D284E114}"/>
                  </a:ext>
                </a:extLst>
              </p:cNvPr>
              <p:cNvGrpSpPr/>
              <p:nvPr/>
            </p:nvGrpSpPr>
            <p:grpSpPr>
              <a:xfrm>
                <a:off x="3703468" y="1839156"/>
                <a:ext cx="617886" cy="185838"/>
                <a:chOff x="3703468" y="1839156"/>
                <a:chExt cx="617886" cy="185838"/>
              </a:xfrm>
            </p:grpSpPr>
            <p:sp>
              <p:nvSpPr>
                <p:cNvPr id="114" name="Oval 113">
                  <a:extLst>
                    <a:ext uri="{FF2B5EF4-FFF2-40B4-BE49-F238E27FC236}">
                      <a16:creationId xmlns:a16="http://schemas.microsoft.com/office/drawing/2014/main" id="{2F33D95A-5EBC-40FA-A6F4-47F852A756ED}"/>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040C5D2-F102-45D7-8402-C59E57C3B93E}"/>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E1003E77-AA10-42D6-8619-5A95CB5B70F1}"/>
                    </a:ext>
                  </a:extLst>
                </p:cNvPr>
                <p:cNvCxnSpPr>
                  <a:cxnSpLocks/>
                  <a:stCxn id="114" idx="6"/>
                  <a:endCxn id="115"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07" name="Oval 106">
                <a:extLst>
                  <a:ext uri="{FF2B5EF4-FFF2-40B4-BE49-F238E27FC236}">
                    <a16:creationId xmlns:a16="http://schemas.microsoft.com/office/drawing/2014/main" id="{96120CAA-B2DA-431B-872A-222AE5FF34F6}"/>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E1F17DA-0E4D-479C-ACC8-B00A1445D7D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1D4DF41-178E-476E-A619-02DB450EABE1}"/>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88393D40-B1B1-4EAD-AA83-F99CB736F091}"/>
                  </a:ext>
                </a:extLst>
              </p:cNvPr>
              <p:cNvCxnSpPr>
                <a:cxnSpLocks/>
                <a:stCxn id="114" idx="4"/>
                <a:endCxn id="107"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3E1CB53-50E2-4A48-818F-850894AEA16F}"/>
                  </a:ext>
                </a:extLst>
              </p:cNvPr>
              <p:cNvCxnSpPr>
                <a:cxnSpLocks/>
                <a:stCxn id="108" idx="0"/>
                <a:endCxn id="115"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AE81AA9-8CD7-4703-97D0-3C612523F012}"/>
                  </a:ext>
                </a:extLst>
              </p:cNvPr>
              <p:cNvCxnSpPr>
                <a:cxnSpLocks/>
                <a:stCxn id="114" idx="5"/>
                <a:endCxn id="10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34BA02F4-E4C7-4639-8EF6-C7FCA5F893F4}"/>
                  </a:ext>
                </a:extLst>
              </p:cNvPr>
              <p:cNvCxnSpPr>
                <a:cxnSpLocks/>
                <a:stCxn id="107" idx="7"/>
                <a:endCxn id="115"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grpSp>
          <p:nvGrpSpPr>
            <p:cNvPr id="92" name="Group 91">
              <a:extLst>
                <a:ext uri="{FF2B5EF4-FFF2-40B4-BE49-F238E27FC236}">
                  <a16:creationId xmlns:a16="http://schemas.microsoft.com/office/drawing/2014/main" id="{4B8F1573-5CAE-47E8-817A-D517FE462B95}"/>
                </a:ext>
              </a:extLst>
            </p:cNvPr>
            <p:cNvGrpSpPr/>
            <p:nvPr/>
          </p:nvGrpSpPr>
          <p:grpSpPr>
            <a:xfrm rot="2497800">
              <a:off x="4219732" y="2581259"/>
              <a:ext cx="617886" cy="647472"/>
              <a:chOff x="3703468" y="1839156"/>
              <a:chExt cx="617886" cy="647472"/>
            </a:xfrm>
          </p:grpSpPr>
          <p:grpSp>
            <p:nvGrpSpPr>
              <p:cNvPr id="95" name="Group 94">
                <a:extLst>
                  <a:ext uri="{FF2B5EF4-FFF2-40B4-BE49-F238E27FC236}">
                    <a16:creationId xmlns:a16="http://schemas.microsoft.com/office/drawing/2014/main" id="{BE1DB296-89C8-4B5E-8B8F-0C482C19F952}"/>
                  </a:ext>
                </a:extLst>
              </p:cNvPr>
              <p:cNvGrpSpPr/>
              <p:nvPr/>
            </p:nvGrpSpPr>
            <p:grpSpPr>
              <a:xfrm>
                <a:off x="3703468" y="1839156"/>
                <a:ext cx="617886" cy="185838"/>
                <a:chOff x="3703468" y="1839156"/>
                <a:chExt cx="617886" cy="185838"/>
              </a:xfrm>
            </p:grpSpPr>
            <p:sp>
              <p:nvSpPr>
                <p:cNvPr id="103" name="Oval 102">
                  <a:extLst>
                    <a:ext uri="{FF2B5EF4-FFF2-40B4-BE49-F238E27FC236}">
                      <a16:creationId xmlns:a16="http://schemas.microsoft.com/office/drawing/2014/main" id="{E98F3031-1FE1-4F47-B68C-7E000507CE53}"/>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997D093-1518-4DB2-8998-C881A81AFC98}"/>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EA2B8A65-F1AA-4F72-93E2-5FC0993B188C}"/>
                    </a:ext>
                  </a:extLst>
                </p:cNvPr>
                <p:cNvCxnSpPr>
                  <a:cxnSpLocks/>
                  <a:stCxn id="103" idx="6"/>
                  <a:endCxn id="104"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96" name="Oval 95">
                <a:extLst>
                  <a:ext uri="{FF2B5EF4-FFF2-40B4-BE49-F238E27FC236}">
                    <a16:creationId xmlns:a16="http://schemas.microsoft.com/office/drawing/2014/main" id="{90268A80-366A-47DD-8CCB-563DDDD3CFF4}"/>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1E24B7D-1926-468B-8189-4B829689B0A0}"/>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22BC80D5-57C4-4F29-B186-8E43912FCE20}"/>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A5CF269-C03D-4430-9E5F-266B955E9F30}"/>
                  </a:ext>
                </a:extLst>
              </p:cNvPr>
              <p:cNvCxnSpPr>
                <a:cxnSpLocks/>
                <a:stCxn id="103" idx="4"/>
                <a:endCxn id="96"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5037288-8CB4-42C7-89B7-88DBA64BB85D}"/>
                  </a:ext>
                </a:extLst>
              </p:cNvPr>
              <p:cNvCxnSpPr>
                <a:cxnSpLocks/>
                <a:stCxn id="97" idx="0"/>
                <a:endCxn id="104"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F37204D9-CC7B-4D1E-BCFC-71AF4686DD0B}"/>
                  </a:ext>
                </a:extLst>
              </p:cNvPr>
              <p:cNvCxnSpPr>
                <a:cxnSpLocks/>
                <a:stCxn id="103" idx="5"/>
                <a:endCxn id="97"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BDF0259-EDEB-4C9A-8528-D732167E912E}"/>
                  </a:ext>
                </a:extLst>
              </p:cNvPr>
              <p:cNvCxnSpPr>
                <a:cxnSpLocks/>
                <a:stCxn id="96" idx="7"/>
                <a:endCxn id="104" idx="3"/>
              </p:cNvCxnSpPr>
              <p:nvPr/>
            </p:nvCxnSpPr>
            <p:spPr>
              <a:xfrm flipV="1">
                <a:off x="3859566" y="1998212"/>
                <a:ext cx="305690" cy="332318"/>
              </a:xfrm>
              <a:prstGeom prst="line">
                <a:avLst/>
              </a:prstGeom>
            </p:spPr>
            <p:style>
              <a:lnRef idx="1">
                <a:schemeClr val="dk1"/>
              </a:lnRef>
              <a:fillRef idx="0">
                <a:schemeClr val="dk1"/>
              </a:fillRef>
              <a:effectRef idx="0">
                <a:schemeClr val="dk1"/>
              </a:effectRef>
              <a:fontRef idx="minor">
                <a:schemeClr val="tx1"/>
              </a:fontRef>
            </p:style>
          </p:cxnSp>
        </p:grpSp>
        <p:cxnSp>
          <p:nvCxnSpPr>
            <p:cNvPr id="93" name="Straight Connector 92">
              <a:extLst>
                <a:ext uri="{FF2B5EF4-FFF2-40B4-BE49-F238E27FC236}">
                  <a16:creationId xmlns:a16="http://schemas.microsoft.com/office/drawing/2014/main" id="{62505221-F55D-4682-8478-335725CA4B63}"/>
                </a:ext>
              </a:extLst>
            </p:cNvPr>
            <p:cNvCxnSpPr>
              <a:cxnSpLocks/>
              <a:stCxn id="119" idx="5"/>
              <a:endCxn id="103"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2BFC352-013D-4EEB-8701-E3EC275915AE}"/>
                </a:ext>
              </a:extLst>
            </p:cNvPr>
            <p:cNvCxnSpPr>
              <a:cxnSpLocks/>
              <a:stCxn id="107" idx="3"/>
              <a:endCxn id="103"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id="{5A1DCB3E-04C5-4CCA-9F8A-E7A3E547C7ED}"/>
              </a:ext>
            </a:extLst>
          </p:cNvPr>
          <p:cNvGrpSpPr/>
          <p:nvPr/>
        </p:nvGrpSpPr>
        <p:grpSpPr>
          <a:xfrm>
            <a:off x="5110123" y="5248218"/>
            <a:ext cx="1151597" cy="935167"/>
            <a:chOff x="7463161" y="3655767"/>
            <a:chExt cx="1151597" cy="935167"/>
          </a:xfrm>
        </p:grpSpPr>
        <p:grpSp>
          <p:nvGrpSpPr>
            <p:cNvPr id="131" name="Group 130">
              <a:extLst>
                <a:ext uri="{FF2B5EF4-FFF2-40B4-BE49-F238E27FC236}">
                  <a16:creationId xmlns:a16="http://schemas.microsoft.com/office/drawing/2014/main" id="{63970861-7760-4541-B1DD-167FB71BD411}"/>
                </a:ext>
              </a:extLst>
            </p:cNvPr>
            <p:cNvGrpSpPr/>
            <p:nvPr/>
          </p:nvGrpSpPr>
          <p:grpSpPr>
            <a:xfrm>
              <a:off x="7958524" y="4054115"/>
              <a:ext cx="457586" cy="536819"/>
              <a:chOff x="3703468" y="1839156"/>
              <a:chExt cx="457586" cy="536819"/>
            </a:xfrm>
          </p:grpSpPr>
          <p:sp>
            <p:nvSpPr>
              <p:cNvPr id="142" name="Oval 141">
                <a:extLst>
                  <a:ext uri="{FF2B5EF4-FFF2-40B4-BE49-F238E27FC236}">
                    <a16:creationId xmlns:a16="http://schemas.microsoft.com/office/drawing/2014/main" id="{645C2B9C-8231-405F-81FC-8651514923E4}"/>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2D911C-6398-4B5C-9693-4CA1404ECB6F}"/>
                  </a:ext>
                </a:extLst>
              </p:cNvPr>
              <p:cNvSpPr/>
              <p:nvPr/>
            </p:nvSpPr>
            <p:spPr>
              <a:xfrm>
                <a:off x="3978174" y="219309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1C8EC848-72EB-4AA6-BEF5-37C88DB76806}"/>
                  </a:ext>
                </a:extLst>
              </p:cNvPr>
              <p:cNvCxnSpPr>
                <a:cxnSpLocks/>
                <a:stCxn id="142" idx="5"/>
                <a:endCxn id="143" idx="1"/>
              </p:cNvCxnSpPr>
              <p:nvPr/>
            </p:nvCxnSpPr>
            <p:spPr>
              <a:xfrm>
                <a:off x="3859566" y="1995254"/>
                <a:ext cx="145390" cy="224623"/>
              </a:xfrm>
              <a:prstGeom prst="line">
                <a:avLst/>
              </a:prstGeom>
            </p:spPr>
            <p:style>
              <a:lnRef idx="1">
                <a:schemeClr val="dk1"/>
              </a:lnRef>
              <a:fillRef idx="0">
                <a:schemeClr val="dk1"/>
              </a:fillRef>
              <a:effectRef idx="0">
                <a:schemeClr val="dk1"/>
              </a:effectRef>
              <a:fontRef idx="minor">
                <a:schemeClr val="tx1"/>
              </a:fontRef>
            </p:style>
          </p:cxnSp>
        </p:grpSp>
        <p:sp>
          <p:nvSpPr>
            <p:cNvPr id="132" name="Oval 131">
              <a:extLst>
                <a:ext uri="{FF2B5EF4-FFF2-40B4-BE49-F238E27FC236}">
                  <a16:creationId xmlns:a16="http://schemas.microsoft.com/office/drawing/2014/main" id="{5BA7A023-EBF2-4F3B-8798-028D1837D361}"/>
                </a:ext>
              </a:extLst>
            </p:cNvPr>
            <p:cNvSpPr/>
            <p:nvPr/>
          </p:nvSpPr>
          <p:spPr>
            <a:xfrm>
              <a:off x="8233230"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E8DD574-EB0E-4409-A0CC-E8435399156F}"/>
                </a:ext>
              </a:extLst>
            </p:cNvPr>
            <p:cNvSpPr/>
            <p:nvPr/>
          </p:nvSpPr>
          <p:spPr>
            <a:xfrm>
              <a:off x="7641268" y="365576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D824A8B-1870-438D-B4B0-A1AEEA540247}"/>
                </a:ext>
              </a:extLst>
            </p:cNvPr>
            <p:cNvSpPr/>
            <p:nvPr/>
          </p:nvSpPr>
          <p:spPr>
            <a:xfrm>
              <a:off x="7641268" y="440805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40FA3FBB-2B8E-46E3-9909-898E28DF1A13}"/>
                </a:ext>
              </a:extLst>
            </p:cNvPr>
            <p:cNvCxnSpPr>
              <a:cxnSpLocks/>
              <a:stCxn id="132" idx="3"/>
              <a:endCxn id="142" idx="7"/>
            </p:cNvCxnSpPr>
            <p:nvPr/>
          </p:nvCxnSpPr>
          <p:spPr>
            <a:xfrm flipH="1">
              <a:off x="8114622" y="3811865"/>
              <a:ext cx="145390" cy="269032"/>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37875957-5DBC-4CAC-91EC-A97F4CCEBA27}"/>
                </a:ext>
              </a:extLst>
            </p:cNvPr>
            <p:cNvCxnSpPr>
              <a:cxnSpLocks/>
              <a:endCxn id="142" idx="1"/>
            </p:cNvCxnSpPr>
            <p:nvPr/>
          </p:nvCxnSpPr>
          <p:spPr>
            <a:xfrm>
              <a:off x="7743183" y="3822946"/>
              <a:ext cx="242123" cy="257951"/>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233854C-FF5D-4D77-81A2-8C246D56868F}"/>
                </a:ext>
              </a:extLst>
            </p:cNvPr>
            <p:cNvCxnSpPr>
              <a:cxnSpLocks/>
              <a:endCxn id="134" idx="7"/>
            </p:cNvCxnSpPr>
            <p:nvPr/>
          </p:nvCxnSpPr>
          <p:spPr>
            <a:xfrm flipH="1">
              <a:off x="7797366" y="4198029"/>
              <a:ext cx="182880" cy="236807"/>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F0C9D7D0-3E09-40DA-AFBA-BAA1035DE8B5}"/>
                </a:ext>
              </a:extLst>
            </p:cNvPr>
            <p:cNvSpPr/>
            <p:nvPr/>
          </p:nvSpPr>
          <p:spPr>
            <a:xfrm>
              <a:off x="8431878" y="3989457"/>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8C7159-3B33-4164-8E24-A917D5DF7CDC}"/>
                </a:ext>
              </a:extLst>
            </p:cNvPr>
            <p:cNvSpPr/>
            <p:nvPr/>
          </p:nvSpPr>
          <p:spPr>
            <a:xfrm>
              <a:off x="7463161" y="4031910"/>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B5CE54E0-EF7C-4C11-A1BF-C34EB707C331}"/>
                </a:ext>
              </a:extLst>
            </p:cNvPr>
            <p:cNvCxnSpPr>
              <a:cxnSpLocks/>
              <a:stCxn id="139" idx="6"/>
              <a:endCxn id="142" idx="2"/>
            </p:cNvCxnSpPr>
            <p:nvPr/>
          </p:nvCxnSpPr>
          <p:spPr>
            <a:xfrm>
              <a:off x="7646041" y="4123350"/>
              <a:ext cx="312483" cy="22205"/>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5BB44B3A-ED45-4B7C-9B20-D8CF473DD073}"/>
                </a:ext>
              </a:extLst>
            </p:cNvPr>
            <p:cNvCxnSpPr>
              <a:cxnSpLocks/>
              <a:stCxn id="138" idx="2"/>
              <a:endCxn id="142" idx="6"/>
            </p:cNvCxnSpPr>
            <p:nvPr/>
          </p:nvCxnSpPr>
          <p:spPr>
            <a:xfrm flipH="1">
              <a:off x="8141404" y="4080897"/>
              <a:ext cx="290474" cy="64658"/>
            </a:xfrm>
            <a:prstGeom prst="line">
              <a:avLst/>
            </a:prstGeom>
          </p:spPr>
          <p:style>
            <a:lnRef idx="1">
              <a:schemeClr val="dk1"/>
            </a:lnRef>
            <a:fillRef idx="0">
              <a:schemeClr val="dk1"/>
            </a:fillRef>
            <a:effectRef idx="0">
              <a:schemeClr val="dk1"/>
            </a:effectRef>
            <a:fontRef idx="minor">
              <a:schemeClr val="tx1"/>
            </a:fontRef>
          </p:style>
        </p:cxnSp>
      </p:grpSp>
      <p:grpSp>
        <p:nvGrpSpPr>
          <p:cNvPr id="145" name="Group 144">
            <a:extLst>
              <a:ext uri="{FF2B5EF4-FFF2-40B4-BE49-F238E27FC236}">
                <a16:creationId xmlns:a16="http://schemas.microsoft.com/office/drawing/2014/main" id="{748D08B0-0336-4F25-AC6F-AA11C1B80752}"/>
              </a:ext>
            </a:extLst>
          </p:cNvPr>
          <p:cNvGrpSpPr/>
          <p:nvPr/>
        </p:nvGrpSpPr>
        <p:grpSpPr>
          <a:xfrm>
            <a:off x="8037660" y="5087364"/>
            <a:ext cx="898490" cy="1073994"/>
            <a:chOff x="5321225" y="3658957"/>
            <a:chExt cx="898490" cy="1073994"/>
          </a:xfrm>
        </p:grpSpPr>
        <p:grpSp>
          <p:nvGrpSpPr>
            <p:cNvPr id="146" name="Group 145">
              <a:extLst>
                <a:ext uri="{FF2B5EF4-FFF2-40B4-BE49-F238E27FC236}">
                  <a16:creationId xmlns:a16="http://schemas.microsoft.com/office/drawing/2014/main" id="{02C8EFCB-29AE-4F13-9AD2-86B58734E48E}"/>
                </a:ext>
              </a:extLst>
            </p:cNvPr>
            <p:cNvGrpSpPr/>
            <p:nvPr/>
          </p:nvGrpSpPr>
          <p:grpSpPr>
            <a:xfrm>
              <a:off x="5321225" y="3658957"/>
              <a:ext cx="898490" cy="1073994"/>
              <a:chOff x="7958524" y="3494736"/>
              <a:chExt cx="898490" cy="1073994"/>
            </a:xfrm>
          </p:grpSpPr>
          <p:grpSp>
            <p:nvGrpSpPr>
              <p:cNvPr id="150" name="Group 149">
                <a:extLst>
                  <a:ext uri="{FF2B5EF4-FFF2-40B4-BE49-F238E27FC236}">
                    <a16:creationId xmlns:a16="http://schemas.microsoft.com/office/drawing/2014/main" id="{DFABA359-3425-40A4-8161-09CFFE422491}"/>
                  </a:ext>
                </a:extLst>
              </p:cNvPr>
              <p:cNvGrpSpPr/>
              <p:nvPr/>
            </p:nvGrpSpPr>
            <p:grpSpPr>
              <a:xfrm>
                <a:off x="7958524" y="4054115"/>
                <a:ext cx="721845" cy="514615"/>
                <a:chOff x="3703468" y="1839156"/>
                <a:chExt cx="721845" cy="514615"/>
              </a:xfrm>
            </p:grpSpPr>
            <p:sp>
              <p:nvSpPr>
                <p:cNvPr id="155" name="Oval 154">
                  <a:extLst>
                    <a:ext uri="{FF2B5EF4-FFF2-40B4-BE49-F238E27FC236}">
                      <a16:creationId xmlns:a16="http://schemas.microsoft.com/office/drawing/2014/main" id="{1471CCEC-0C88-42B0-8584-408DF7DE4698}"/>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9253150-80E7-4366-B1AB-DE199E1696BB}"/>
                    </a:ext>
                  </a:extLst>
                </p:cNvPr>
                <p:cNvSpPr/>
                <p:nvPr/>
              </p:nvSpPr>
              <p:spPr>
                <a:xfrm>
                  <a:off x="4242433" y="217089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E8AD657E-1027-4AC6-B8E4-2D7410ADD809}"/>
                    </a:ext>
                  </a:extLst>
                </p:cNvPr>
                <p:cNvCxnSpPr>
                  <a:cxnSpLocks/>
                  <a:stCxn id="155" idx="5"/>
                  <a:endCxn id="156" idx="1"/>
                </p:cNvCxnSpPr>
                <p:nvPr/>
              </p:nvCxnSpPr>
              <p:spPr>
                <a:xfrm>
                  <a:off x="3859566" y="1995254"/>
                  <a:ext cx="409649" cy="202419"/>
                </a:xfrm>
                <a:prstGeom prst="line">
                  <a:avLst/>
                </a:prstGeom>
              </p:spPr>
              <p:style>
                <a:lnRef idx="1">
                  <a:schemeClr val="dk1"/>
                </a:lnRef>
                <a:fillRef idx="0">
                  <a:schemeClr val="dk1"/>
                </a:fillRef>
                <a:effectRef idx="0">
                  <a:schemeClr val="dk1"/>
                </a:effectRef>
                <a:fontRef idx="minor">
                  <a:schemeClr val="tx1"/>
                </a:fontRef>
              </p:style>
            </p:cxnSp>
          </p:grpSp>
          <p:sp>
            <p:nvSpPr>
              <p:cNvPr id="151" name="Oval 150">
                <a:extLst>
                  <a:ext uri="{FF2B5EF4-FFF2-40B4-BE49-F238E27FC236}">
                    <a16:creationId xmlns:a16="http://schemas.microsoft.com/office/drawing/2014/main" id="{DB12B85B-BDCE-4AAB-A451-A6EB3B5F5F40}"/>
                  </a:ext>
                </a:extLst>
              </p:cNvPr>
              <p:cNvSpPr/>
              <p:nvPr/>
            </p:nvSpPr>
            <p:spPr>
              <a:xfrm>
                <a:off x="8224889" y="349473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19C0C729-DE8B-43FA-AAD9-FC1299F1CF47}"/>
                  </a:ext>
                </a:extLst>
              </p:cNvPr>
              <p:cNvCxnSpPr>
                <a:cxnSpLocks/>
                <a:stCxn id="151" idx="4"/>
                <a:endCxn id="155" idx="7"/>
              </p:cNvCxnSpPr>
              <p:nvPr/>
            </p:nvCxnSpPr>
            <p:spPr>
              <a:xfrm flipH="1">
                <a:off x="8114622" y="3677616"/>
                <a:ext cx="201707" cy="403281"/>
              </a:xfrm>
              <a:prstGeom prst="line">
                <a:avLst/>
              </a:prstGeom>
            </p:spPr>
            <p:style>
              <a:lnRef idx="1">
                <a:schemeClr val="dk1"/>
              </a:lnRef>
              <a:fillRef idx="0">
                <a:schemeClr val="dk1"/>
              </a:fillRef>
              <a:effectRef idx="0">
                <a:schemeClr val="dk1"/>
              </a:effectRef>
              <a:fontRef idx="minor">
                <a:schemeClr val="tx1"/>
              </a:fontRef>
            </p:style>
          </p:cxnSp>
          <p:sp>
            <p:nvSpPr>
              <p:cNvPr id="153" name="Oval 152">
                <a:extLst>
                  <a:ext uri="{FF2B5EF4-FFF2-40B4-BE49-F238E27FC236}">
                    <a16:creationId xmlns:a16="http://schemas.microsoft.com/office/drawing/2014/main" id="{CFEE4EC7-6F0F-46FE-9F74-AB1942059B87}"/>
                  </a:ext>
                </a:extLst>
              </p:cNvPr>
              <p:cNvSpPr/>
              <p:nvPr/>
            </p:nvSpPr>
            <p:spPr>
              <a:xfrm>
                <a:off x="8674134" y="384903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2A8D1C4-53DB-41EA-9ADF-3BDBD71FC251}"/>
                  </a:ext>
                </a:extLst>
              </p:cNvPr>
              <p:cNvCxnSpPr>
                <a:cxnSpLocks/>
                <a:stCxn id="153" idx="2"/>
                <a:endCxn id="155" idx="6"/>
              </p:cNvCxnSpPr>
              <p:nvPr/>
            </p:nvCxnSpPr>
            <p:spPr>
              <a:xfrm flipH="1">
                <a:off x="8141404" y="3940471"/>
                <a:ext cx="532730" cy="205084"/>
              </a:xfrm>
              <a:prstGeom prst="line">
                <a:avLst/>
              </a:prstGeom>
            </p:spPr>
            <p:style>
              <a:lnRef idx="1">
                <a:schemeClr val="dk1"/>
              </a:lnRef>
              <a:fillRef idx="0">
                <a:schemeClr val="dk1"/>
              </a:fillRef>
              <a:effectRef idx="0">
                <a:schemeClr val="dk1"/>
              </a:effectRef>
              <a:fontRef idx="minor">
                <a:schemeClr val="tx1"/>
              </a:fontRef>
            </p:style>
          </p:cxnSp>
        </p:grpSp>
        <p:cxnSp>
          <p:nvCxnSpPr>
            <p:cNvPr id="147" name="Straight Connector 146">
              <a:extLst>
                <a:ext uri="{FF2B5EF4-FFF2-40B4-BE49-F238E27FC236}">
                  <a16:creationId xmlns:a16="http://schemas.microsoft.com/office/drawing/2014/main" id="{6A092A87-1157-4D1C-AB7B-177385C7A5C1}"/>
                </a:ext>
              </a:extLst>
            </p:cNvPr>
            <p:cNvCxnSpPr>
              <a:cxnSpLocks/>
              <a:stCxn id="151" idx="4"/>
              <a:endCxn id="153" idx="2"/>
            </p:cNvCxnSpPr>
            <p:nvPr/>
          </p:nvCxnSpPr>
          <p:spPr>
            <a:xfrm>
              <a:off x="5679030" y="3841837"/>
              <a:ext cx="357805" cy="262855"/>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F6905B73-C54B-4B89-B731-2BAD86F13F0C}"/>
                </a:ext>
              </a:extLst>
            </p:cNvPr>
            <p:cNvCxnSpPr>
              <a:cxnSpLocks/>
              <a:stCxn id="153" idx="2"/>
              <a:endCxn id="156" idx="0"/>
            </p:cNvCxnSpPr>
            <p:nvPr/>
          </p:nvCxnSpPr>
          <p:spPr>
            <a:xfrm flipH="1">
              <a:off x="5951630" y="4104692"/>
              <a:ext cx="85205" cy="44537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F5AE1B42-5EBF-4C47-BEA2-98A239940E1F}"/>
                </a:ext>
              </a:extLst>
            </p:cNvPr>
            <p:cNvCxnSpPr>
              <a:cxnSpLocks/>
              <a:stCxn id="151" idx="4"/>
              <a:endCxn id="156" idx="1"/>
            </p:cNvCxnSpPr>
            <p:nvPr/>
          </p:nvCxnSpPr>
          <p:spPr>
            <a:xfrm>
              <a:off x="5679030" y="3841837"/>
              <a:ext cx="207942" cy="735016"/>
            </a:xfrm>
            <a:prstGeom prst="line">
              <a:avLst/>
            </a:prstGeom>
          </p:spPr>
          <p:style>
            <a:lnRef idx="1">
              <a:schemeClr val="dk1"/>
            </a:lnRef>
            <a:fillRef idx="0">
              <a:schemeClr val="dk1"/>
            </a:fillRef>
            <a:effectRef idx="0">
              <a:schemeClr val="dk1"/>
            </a:effectRef>
            <a:fontRef idx="minor">
              <a:schemeClr val="tx1"/>
            </a:fontRef>
          </p:style>
        </p:cxnSp>
      </p:grpSp>
      <p:grpSp>
        <p:nvGrpSpPr>
          <p:cNvPr id="158" name="Group 157">
            <a:extLst>
              <a:ext uri="{FF2B5EF4-FFF2-40B4-BE49-F238E27FC236}">
                <a16:creationId xmlns:a16="http://schemas.microsoft.com/office/drawing/2014/main" id="{DDCB0CF7-2DA6-4768-9151-06506A4B09D6}"/>
              </a:ext>
            </a:extLst>
          </p:cNvPr>
          <p:cNvGrpSpPr/>
          <p:nvPr/>
        </p:nvGrpSpPr>
        <p:grpSpPr>
          <a:xfrm>
            <a:off x="7614623" y="3079996"/>
            <a:ext cx="1702441" cy="1389575"/>
            <a:chOff x="3703468" y="1839156"/>
            <a:chExt cx="1702441" cy="1389575"/>
          </a:xfrm>
        </p:grpSpPr>
        <p:grpSp>
          <p:nvGrpSpPr>
            <p:cNvPr id="159" name="Group 158">
              <a:extLst>
                <a:ext uri="{FF2B5EF4-FFF2-40B4-BE49-F238E27FC236}">
                  <a16:creationId xmlns:a16="http://schemas.microsoft.com/office/drawing/2014/main" id="{232FA4E5-4BC3-4285-9B88-CFA575FDF637}"/>
                </a:ext>
              </a:extLst>
            </p:cNvPr>
            <p:cNvGrpSpPr/>
            <p:nvPr/>
          </p:nvGrpSpPr>
          <p:grpSpPr>
            <a:xfrm>
              <a:off x="3703468" y="1839156"/>
              <a:ext cx="617886" cy="647472"/>
              <a:chOff x="3703468" y="1839156"/>
              <a:chExt cx="617886" cy="647472"/>
            </a:xfrm>
          </p:grpSpPr>
          <p:grpSp>
            <p:nvGrpSpPr>
              <p:cNvPr id="177" name="Group 176">
                <a:extLst>
                  <a:ext uri="{FF2B5EF4-FFF2-40B4-BE49-F238E27FC236}">
                    <a16:creationId xmlns:a16="http://schemas.microsoft.com/office/drawing/2014/main" id="{D9837C9B-CD6F-4B18-951A-B2562A42AF1F}"/>
                  </a:ext>
                </a:extLst>
              </p:cNvPr>
              <p:cNvGrpSpPr/>
              <p:nvPr/>
            </p:nvGrpSpPr>
            <p:grpSpPr>
              <a:xfrm>
                <a:off x="3703468" y="1839156"/>
                <a:ext cx="617886" cy="185838"/>
                <a:chOff x="3703468" y="1839156"/>
                <a:chExt cx="617886" cy="185838"/>
              </a:xfrm>
            </p:grpSpPr>
            <p:sp>
              <p:nvSpPr>
                <p:cNvPr id="180" name="Oval 179">
                  <a:extLst>
                    <a:ext uri="{FF2B5EF4-FFF2-40B4-BE49-F238E27FC236}">
                      <a16:creationId xmlns:a16="http://schemas.microsoft.com/office/drawing/2014/main" id="{8C52611B-8836-46AC-B16D-E80F41145639}"/>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2E5E064-E7D4-4003-859F-A9BAF47601FF}"/>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4F7826E0-1D40-4A98-8452-CA0920B4BE8C}"/>
                    </a:ext>
                  </a:extLst>
                </p:cNvPr>
                <p:cNvCxnSpPr>
                  <a:cxnSpLocks/>
                  <a:stCxn id="180" idx="6"/>
                  <a:endCxn id="181"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78" name="Oval 177">
                <a:extLst>
                  <a:ext uri="{FF2B5EF4-FFF2-40B4-BE49-F238E27FC236}">
                    <a16:creationId xmlns:a16="http://schemas.microsoft.com/office/drawing/2014/main" id="{346E8894-2063-47F9-821D-0CDFDB1DC7DD}"/>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D51EBA70-102C-40B5-BD34-4D9B7E035BA0}"/>
                  </a:ext>
                </a:extLst>
              </p:cNvPr>
              <p:cNvCxnSpPr>
                <a:cxnSpLocks/>
                <a:stCxn id="180" idx="5"/>
                <a:endCxn id="178"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grpSp>
          <p:nvGrpSpPr>
            <p:cNvPr id="160" name="Group 159">
              <a:extLst>
                <a:ext uri="{FF2B5EF4-FFF2-40B4-BE49-F238E27FC236}">
                  <a16:creationId xmlns:a16="http://schemas.microsoft.com/office/drawing/2014/main" id="{E870944F-4259-4BA6-868E-729DB391424A}"/>
                </a:ext>
              </a:extLst>
            </p:cNvPr>
            <p:cNvGrpSpPr/>
            <p:nvPr/>
          </p:nvGrpSpPr>
          <p:grpSpPr>
            <a:xfrm>
              <a:off x="4788023" y="1842114"/>
              <a:ext cx="617886" cy="644514"/>
              <a:chOff x="3703468" y="1842114"/>
              <a:chExt cx="617886" cy="644514"/>
            </a:xfrm>
          </p:grpSpPr>
          <p:sp>
            <p:nvSpPr>
              <p:cNvPr id="172" name="Oval 171">
                <a:extLst>
                  <a:ext uri="{FF2B5EF4-FFF2-40B4-BE49-F238E27FC236}">
                    <a16:creationId xmlns:a16="http://schemas.microsoft.com/office/drawing/2014/main" id="{0E57BB24-F21A-4600-869D-0B8DA739EE22}"/>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533E31B0-4B70-4B40-BEDF-9F735F835DDC}"/>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1264421-8E6E-429B-8E33-0436AFB08F88}"/>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16F19DA4-80A8-4DA7-BF0D-E2FCCE1E4049}"/>
                  </a:ext>
                </a:extLst>
              </p:cNvPr>
              <p:cNvCxnSpPr>
                <a:cxnSpLocks/>
              </p:cNvCxnSpPr>
              <p:nvPr/>
            </p:nvCxnSpPr>
            <p:spPr>
              <a:xfrm>
                <a:off x="3878950" y="2376692"/>
                <a:ext cx="252126" cy="2958"/>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A458E5C1-17DE-4862-BEBA-902601C748DD}"/>
                  </a:ext>
                </a:extLst>
              </p:cNvPr>
              <p:cNvCxnSpPr>
                <a:cxnSpLocks/>
                <a:stCxn id="174" idx="0"/>
                <a:endCxn id="172" idx="4"/>
              </p:cNvCxnSpPr>
              <p:nvPr/>
            </p:nvCxnSpPr>
            <p:spPr>
              <a:xfrm flipV="1">
                <a:off x="4229914" y="2024994"/>
                <a:ext cx="0" cy="278754"/>
              </a:xfrm>
              <a:prstGeom prst="line">
                <a:avLst/>
              </a:prstGeom>
            </p:spPr>
            <p:style>
              <a:lnRef idx="1">
                <a:schemeClr val="dk1"/>
              </a:lnRef>
              <a:fillRef idx="0">
                <a:schemeClr val="dk1"/>
              </a:fillRef>
              <a:effectRef idx="0">
                <a:schemeClr val="dk1"/>
              </a:effectRef>
              <a:fontRef idx="minor">
                <a:schemeClr val="tx1"/>
              </a:fontRef>
            </p:style>
          </p:cxnSp>
        </p:grpSp>
        <p:grpSp>
          <p:nvGrpSpPr>
            <p:cNvPr id="161" name="Group 160">
              <a:extLst>
                <a:ext uri="{FF2B5EF4-FFF2-40B4-BE49-F238E27FC236}">
                  <a16:creationId xmlns:a16="http://schemas.microsoft.com/office/drawing/2014/main" id="{310337FC-C621-4375-9363-F96ED040090F}"/>
                </a:ext>
              </a:extLst>
            </p:cNvPr>
            <p:cNvGrpSpPr/>
            <p:nvPr/>
          </p:nvGrpSpPr>
          <p:grpSpPr>
            <a:xfrm rot="2497800">
              <a:off x="4219732" y="2581259"/>
              <a:ext cx="617886" cy="647472"/>
              <a:chOff x="3703468" y="1839156"/>
              <a:chExt cx="617886" cy="647472"/>
            </a:xfrm>
          </p:grpSpPr>
          <p:grpSp>
            <p:nvGrpSpPr>
              <p:cNvPr id="164" name="Group 163">
                <a:extLst>
                  <a:ext uri="{FF2B5EF4-FFF2-40B4-BE49-F238E27FC236}">
                    <a16:creationId xmlns:a16="http://schemas.microsoft.com/office/drawing/2014/main" id="{40BEDB7B-4831-48B9-95AB-4896BE4E5397}"/>
                  </a:ext>
                </a:extLst>
              </p:cNvPr>
              <p:cNvGrpSpPr/>
              <p:nvPr/>
            </p:nvGrpSpPr>
            <p:grpSpPr>
              <a:xfrm>
                <a:off x="3703468" y="1839156"/>
                <a:ext cx="617886" cy="185838"/>
                <a:chOff x="3703468" y="1839156"/>
                <a:chExt cx="617886" cy="185838"/>
              </a:xfrm>
            </p:grpSpPr>
            <p:sp>
              <p:nvSpPr>
                <p:cNvPr id="169" name="Oval 168">
                  <a:extLst>
                    <a:ext uri="{FF2B5EF4-FFF2-40B4-BE49-F238E27FC236}">
                      <a16:creationId xmlns:a16="http://schemas.microsoft.com/office/drawing/2014/main" id="{C82D00A8-8199-4D6A-96DC-E3EAD4DB1EA7}"/>
                    </a:ext>
                  </a:extLst>
                </p:cNvPr>
                <p:cNvSpPr/>
                <p:nvPr/>
              </p:nvSpPr>
              <p:spPr>
                <a:xfrm>
                  <a:off x="3703468" y="1839156"/>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A99C93C2-AA19-4AC9-AB0E-258D1A17A756}"/>
                    </a:ext>
                  </a:extLst>
                </p:cNvPr>
                <p:cNvSpPr/>
                <p:nvPr/>
              </p:nvSpPr>
              <p:spPr>
                <a:xfrm>
                  <a:off x="4138474" y="184211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DFCA9FC0-2A6C-4C8D-897D-6DE3B2B89067}"/>
                    </a:ext>
                  </a:extLst>
                </p:cNvPr>
                <p:cNvCxnSpPr>
                  <a:cxnSpLocks/>
                  <a:stCxn id="169" idx="6"/>
                  <a:endCxn id="170" idx="2"/>
                </p:cNvCxnSpPr>
                <p:nvPr/>
              </p:nvCxnSpPr>
              <p:spPr>
                <a:xfrm>
                  <a:off x="3886348" y="1930596"/>
                  <a:ext cx="252126" cy="2958"/>
                </a:xfrm>
                <a:prstGeom prst="line">
                  <a:avLst/>
                </a:prstGeom>
              </p:spPr>
              <p:style>
                <a:lnRef idx="1">
                  <a:schemeClr val="dk1"/>
                </a:lnRef>
                <a:fillRef idx="0">
                  <a:schemeClr val="dk1"/>
                </a:fillRef>
                <a:effectRef idx="0">
                  <a:schemeClr val="dk1"/>
                </a:effectRef>
                <a:fontRef idx="minor">
                  <a:schemeClr val="tx1"/>
                </a:fontRef>
              </p:style>
            </p:cxnSp>
          </p:grpSp>
          <p:sp>
            <p:nvSpPr>
              <p:cNvPr id="165" name="Oval 164">
                <a:extLst>
                  <a:ext uri="{FF2B5EF4-FFF2-40B4-BE49-F238E27FC236}">
                    <a16:creationId xmlns:a16="http://schemas.microsoft.com/office/drawing/2014/main" id="{FC86B4B8-5AA1-43DC-B58F-B1FA753B4A51}"/>
                  </a:ext>
                </a:extLst>
              </p:cNvPr>
              <p:cNvSpPr/>
              <p:nvPr/>
            </p:nvSpPr>
            <p:spPr>
              <a:xfrm>
                <a:off x="3703468"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3140868-BF34-4F50-8EC4-DCDA650A45CF}"/>
                  </a:ext>
                </a:extLst>
              </p:cNvPr>
              <p:cNvSpPr/>
              <p:nvPr/>
            </p:nvSpPr>
            <p:spPr>
              <a:xfrm>
                <a:off x="4138474" y="2303748"/>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72B48AED-74F8-4939-B7D8-7EAD787486B0}"/>
                  </a:ext>
                </a:extLst>
              </p:cNvPr>
              <p:cNvCxnSpPr>
                <a:cxnSpLocks/>
                <a:stCxn id="169" idx="4"/>
                <a:endCxn id="165" idx="0"/>
              </p:cNvCxnSpPr>
              <p:nvPr/>
            </p:nvCxnSpPr>
            <p:spPr>
              <a:xfrm>
                <a:off x="3794908" y="2022036"/>
                <a:ext cx="0" cy="281712"/>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D7F4C963-DF90-487F-9214-9657AFFB2B29}"/>
                  </a:ext>
                </a:extLst>
              </p:cNvPr>
              <p:cNvCxnSpPr>
                <a:cxnSpLocks/>
                <a:stCxn id="169" idx="5"/>
                <a:endCxn id="166" idx="1"/>
              </p:cNvCxnSpPr>
              <p:nvPr/>
            </p:nvCxnSpPr>
            <p:spPr>
              <a:xfrm>
                <a:off x="3859566" y="1995254"/>
                <a:ext cx="305690" cy="335276"/>
              </a:xfrm>
              <a:prstGeom prst="line">
                <a:avLst/>
              </a:prstGeom>
            </p:spPr>
            <p:style>
              <a:lnRef idx="1">
                <a:schemeClr val="dk1"/>
              </a:lnRef>
              <a:fillRef idx="0">
                <a:schemeClr val="dk1"/>
              </a:fillRef>
              <a:effectRef idx="0">
                <a:schemeClr val="dk1"/>
              </a:effectRef>
              <a:fontRef idx="minor">
                <a:schemeClr val="tx1"/>
              </a:fontRef>
            </p:style>
          </p:cxnSp>
        </p:grpSp>
        <p:cxnSp>
          <p:nvCxnSpPr>
            <p:cNvPr id="162" name="Straight Connector 161">
              <a:extLst>
                <a:ext uri="{FF2B5EF4-FFF2-40B4-BE49-F238E27FC236}">
                  <a16:creationId xmlns:a16="http://schemas.microsoft.com/office/drawing/2014/main" id="{9E601FEB-5879-4FA6-A81F-EFEF8730CDAD}"/>
                </a:ext>
              </a:extLst>
            </p:cNvPr>
            <p:cNvCxnSpPr>
              <a:cxnSpLocks/>
              <a:stCxn id="178" idx="5"/>
              <a:endCxn id="169" idx="1"/>
            </p:cNvCxnSpPr>
            <p:nvPr/>
          </p:nvCxnSpPr>
          <p:spPr>
            <a:xfrm>
              <a:off x="4294572" y="2459846"/>
              <a:ext cx="220474" cy="35746"/>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BB747C0A-AF68-41D6-A412-81132867DB44}"/>
                </a:ext>
              </a:extLst>
            </p:cNvPr>
            <p:cNvCxnSpPr>
              <a:cxnSpLocks/>
              <a:stCxn id="173" idx="3"/>
              <a:endCxn id="169" idx="1"/>
            </p:cNvCxnSpPr>
            <p:nvPr/>
          </p:nvCxnSpPr>
          <p:spPr>
            <a:xfrm flipH="1">
              <a:off x="4515046" y="2459846"/>
              <a:ext cx="299759" cy="35746"/>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8385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6663E5-3A2A-7F4F-9FF9-A2EAFDB1B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9194713"/>
          </a:xfrm>
          <a:prstGeom prst="rect">
            <a:avLst/>
          </a:prstGeom>
        </p:spPr>
      </p:pic>
      <p:sp>
        <p:nvSpPr>
          <p:cNvPr id="2" name="Title 1">
            <a:extLst>
              <a:ext uri="{FF2B5EF4-FFF2-40B4-BE49-F238E27FC236}">
                <a16:creationId xmlns:a16="http://schemas.microsoft.com/office/drawing/2014/main" id="{239EE362-C43D-B345-BD54-A0ED5908EFD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801CE48-051E-B844-BD12-D5FBC83ED5E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281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nvSpPr>
        <p:spPr>
          <a:xfrm>
            <a:off x="1735297" y="3931188"/>
            <a:ext cx="2967127" cy="1370664"/>
          </a:xfrm>
          <a:prstGeom prst="rect">
            <a:avLst/>
          </a:prstGeom>
          <a:ln w="12700">
            <a:miter lim="400000"/>
          </a:ln>
          <a:extLst>
            <a:ext uri="{C572A759-6A51-4108-AA02-DFA0A04FC94B}">
              <ma14:wrappingTextBoxFlag xmlns:ma14="http://schemas.microsoft.com/office/mac/drawingml/2011/main" xmlns="" val="1"/>
            </a:ext>
          </a:extLst>
        </p:spPr>
        <p:txBody>
          <a:bodyPr wrap="none" lIns="35703" tIns="35703" rIns="35703" bIns="35703" anchor="ctr">
            <a:spAutoFit/>
          </a:bodyPr>
          <a:lstStyle/>
          <a:p>
            <a:pPr defTabSz="410583" hangingPunct="0"/>
            <a:r>
              <a:rPr sz="2531" kern="0">
                <a:solidFill>
                  <a:srgbClr val="000000"/>
                </a:solidFill>
                <a:sym typeface="Helvetica Light"/>
              </a:rPr>
              <a:t>Ecology</a:t>
            </a:r>
          </a:p>
          <a:p>
            <a:pPr defTabSz="410583" hangingPunct="0">
              <a:defRPr sz="2900"/>
            </a:pPr>
            <a:r>
              <a:rPr sz="1969" kern="0">
                <a:solidFill>
                  <a:srgbClr val="000000"/>
                </a:solidFill>
                <a:sym typeface="Helvetica Light"/>
              </a:rPr>
              <a:t>mobile —&gt; sedentary</a:t>
            </a:r>
          </a:p>
          <a:p>
            <a:pPr defTabSz="410583" hangingPunct="0">
              <a:defRPr sz="2900"/>
            </a:pPr>
            <a:r>
              <a:rPr sz="1969" kern="0">
                <a:solidFill>
                  <a:srgbClr val="000000"/>
                </a:solidFill>
                <a:sym typeface="Helvetica Light"/>
              </a:rPr>
              <a:t>pelagic —&gt; benthic</a:t>
            </a:r>
          </a:p>
          <a:p>
            <a:pPr defTabSz="410583" hangingPunct="0">
              <a:defRPr sz="2900"/>
            </a:pPr>
            <a:r>
              <a:rPr sz="1969" kern="0">
                <a:solidFill>
                  <a:srgbClr val="000000"/>
                </a:solidFill>
                <a:sym typeface="Helvetica Light"/>
              </a:rPr>
              <a:t>vertebrate — &gt; invertebrate</a:t>
            </a:r>
          </a:p>
        </p:txBody>
      </p:sp>
      <p:sp>
        <p:nvSpPr>
          <p:cNvPr id="371" name="Shape 371"/>
          <p:cNvSpPr/>
          <p:nvPr/>
        </p:nvSpPr>
        <p:spPr>
          <a:xfrm>
            <a:off x="7893711" y="3931188"/>
            <a:ext cx="2644924" cy="1370664"/>
          </a:xfrm>
          <a:prstGeom prst="rect">
            <a:avLst/>
          </a:prstGeom>
          <a:ln w="12700">
            <a:miter lim="400000"/>
          </a:ln>
          <a:extLst>
            <a:ext uri="{C572A759-6A51-4108-AA02-DFA0A04FC94B}">
              <ma14:wrappingTextBoxFlag xmlns:ma14="http://schemas.microsoft.com/office/mac/drawingml/2011/main" xmlns="" val="1"/>
            </a:ext>
          </a:extLst>
        </p:spPr>
        <p:txBody>
          <a:bodyPr wrap="none" lIns="35703" tIns="35703" rIns="35703" bIns="35703" anchor="ctr">
            <a:spAutoFit/>
          </a:bodyPr>
          <a:lstStyle/>
          <a:p>
            <a:pPr algn="r" defTabSz="410583" hangingPunct="0"/>
            <a:r>
              <a:rPr sz="2531" kern="0">
                <a:solidFill>
                  <a:srgbClr val="000000"/>
                </a:solidFill>
                <a:sym typeface="Helvetica Light"/>
              </a:rPr>
              <a:t>Gear</a:t>
            </a:r>
          </a:p>
          <a:p>
            <a:pPr algn="r" defTabSz="410583" hangingPunct="0">
              <a:defRPr sz="2900"/>
            </a:pPr>
            <a:r>
              <a:rPr sz="1969" kern="0">
                <a:solidFill>
                  <a:srgbClr val="000000"/>
                </a:solidFill>
                <a:sym typeface="Helvetica Light"/>
              </a:rPr>
              <a:t>Mobile —&gt; Fixed</a:t>
            </a:r>
          </a:p>
          <a:p>
            <a:pPr algn="r" defTabSz="410583" hangingPunct="0">
              <a:defRPr sz="2900"/>
            </a:pPr>
            <a:r>
              <a:rPr sz="1969" kern="0">
                <a:solidFill>
                  <a:srgbClr val="000000"/>
                </a:solidFill>
                <a:sym typeface="Helvetica Light"/>
              </a:rPr>
              <a:t>Bottom —&gt; Midwater</a:t>
            </a:r>
          </a:p>
          <a:p>
            <a:pPr algn="r" defTabSz="410583" hangingPunct="0">
              <a:defRPr sz="2900"/>
            </a:pPr>
            <a:r>
              <a:rPr sz="1969" kern="0">
                <a:solidFill>
                  <a:srgbClr val="000000"/>
                </a:solidFill>
                <a:sym typeface="Helvetica Light"/>
              </a:rPr>
              <a:t>Selective —&gt; Unselective</a:t>
            </a:r>
          </a:p>
        </p:txBody>
      </p:sp>
      <p:grpSp>
        <p:nvGrpSpPr>
          <p:cNvPr id="374" name="Group 374"/>
          <p:cNvGrpSpPr/>
          <p:nvPr/>
        </p:nvGrpSpPr>
        <p:grpSpPr>
          <a:xfrm>
            <a:off x="2587884" y="3213994"/>
            <a:ext cx="1263680" cy="501030"/>
            <a:chOff x="0" y="0"/>
            <a:chExt cx="1797232" cy="712575"/>
          </a:xfrm>
        </p:grpSpPr>
        <p:pic>
          <p:nvPicPr>
            <p:cNvPr id="372" name="pasted-image.tif"/>
            <p:cNvPicPr>
              <a:picLocks noChangeAspect="1"/>
            </p:cNvPicPr>
            <p:nvPr/>
          </p:nvPicPr>
          <p:blipFill>
            <a:blip r:embed="rId3"/>
            <a:stretch>
              <a:fillRect/>
            </a:stretch>
          </p:blipFill>
          <p:spPr>
            <a:xfrm>
              <a:off x="0" y="0"/>
              <a:ext cx="1797232" cy="712575"/>
            </a:xfrm>
            <a:prstGeom prst="rect">
              <a:avLst/>
            </a:prstGeom>
            <a:ln w="12700" cap="flat">
              <a:noFill/>
              <a:miter lim="400000"/>
            </a:ln>
            <a:effectLst/>
          </p:spPr>
        </p:pic>
        <p:sp>
          <p:nvSpPr>
            <p:cNvPr id="373" name="Shape 373"/>
            <p:cNvSpPr/>
            <p:nvPr/>
          </p:nvSpPr>
          <p:spPr>
            <a:xfrm>
              <a:off x="249163" y="235119"/>
              <a:ext cx="1047036" cy="241155"/>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200">
                  <a:solidFill>
                    <a:srgbClr val="FFFFFF"/>
                  </a:solidFill>
                </a:defRPr>
              </a:lvl1pPr>
            </a:lstStyle>
            <a:p>
              <a:pPr algn="ctr" defTabSz="410583" hangingPunct="0"/>
              <a:r>
                <a:rPr sz="844" kern="0" dirty="0">
                  <a:sym typeface="Helvetica Light"/>
                </a:rPr>
                <a:t>chinook</a:t>
              </a:r>
            </a:p>
          </p:txBody>
        </p:sp>
      </p:grpSp>
      <p:grpSp>
        <p:nvGrpSpPr>
          <p:cNvPr id="377" name="Group 377"/>
          <p:cNvGrpSpPr/>
          <p:nvPr/>
        </p:nvGrpSpPr>
        <p:grpSpPr>
          <a:xfrm>
            <a:off x="1637738" y="2677118"/>
            <a:ext cx="1373731" cy="629180"/>
            <a:chOff x="0" y="0"/>
            <a:chExt cx="1953748" cy="894832"/>
          </a:xfrm>
        </p:grpSpPr>
        <p:pic>
          <p:nvPicPr>
            <p:cNvPr id="375" name="pasted-image.tif"/>
            <p:cNvPicPr>
              <a:picLocks noChangeAspect="1"/>
            </p:cNvPicPr>
            <p:nvPr/>
          </p:nvPicPr>
          <p:blipFill>
            <a:blip r:embed="rId4"/>
            <a:stretch>
              <a:fillRect/>
            </a:stretch>
          </p:blipFill>
          <p:spPr>
            <a:xfrm>
              <a:off x="0" y="0"/>
              <a:ext cx="1953748" cy="894832"/>
            </a:xfrm>
            <a:prstGeom prst="rect">
              <a:avLst/>
            </a:prstGeom>
            <a:ln w="12700" cap="flat">
              <a:noFill/>
              <a:miter lim="400000"/>
            </a:ln>
            <a:effectLst/>
          </p:spPr>
        </p:pic>
        <p:sp>
          <p:nvSpPr>
            <p:cNvPr id="376" name="Shape 376"/>
            <p:cNvSpPr/>
            <p:nvPr/>
          </p:nvSpPr>
          <p:spPr>
            <a:xfrm>
              <a:off x="360676" y="280668"/>
              <a:ext cx="775140" cy="333493"/>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500">
                  <a:solidFill>
                    <a:srgbClr val="FFFFFF"/>
                  </a:solidFill>
                </a:defRPr>
              </a:lvl1pPr>
            </a:lstStyle>
            <a:p>
              <a:pPr algn="ctr" defTabSz="410583" hangingPunct="0"/>
              <a:r>
                <a:rPr sz="1055" kern="0">
                  <a:sym typeface="Helvetica Light"/>
                </a:rPr>
                <a:t>albacore</a:t>
              </a:r>
            </a:p>
          </p:txBody>
        </p:sp>
      </p:grpSp>
      <p:grpSp>
        <p:nvGrpSpPr>
          <p:cNvPr id="380" name="Group 380"/>
          <p:cNvGrpSpPr/>
          <p:nvPr/>
        </p:nvGrpSpPr>
        <p:grpSpPr>
          <a:xfrm>
            <a:off x="5110429" y="3865149"/>
            <a:ext cx="1351436" cy="678435"/>
            <a:chOff x="87783" y="138826"/>
            <a:chExt cx="1922041" cy="964884"/>
          </a:xfrm>
        </p:grpSpPr>
        <p:pic>
          <p:nvPicPr>
            <p:cNvPr id="378" name="pasted-image.tif"/>
            <p:cNvPicPr>
              <a:picLocks noChangeAspect="1"/>
            </p:cNvPicPr>
            <p:nvPr/>
          </p:nvPicPr>
          <p:blipFill>
            <a:blip r:embed="rId5"/>
            <a:srcRect l="4184" t="27452" r="4192" b="26551"/>
            <a:stretch>
              <a:fillRect/>
            </a:stretch>
          </p:blipFill>
          <p:spPr>
            <a:xfrm>
              <a:off x="87783" y="138826"/>
              <a:ext cx="1922041" cy="964884"/>
            </a:xfrm>
            <a:custGeom>
              <a:avLst/>
              <a:gdLst/>
              <a:ahLst/>
              <a:cxnLst>
                <a:cxn ang="0">
                  <a:pos x="wd2" y="hd2"/>
                </a:cxn>
                <a:cxn ang="5400000">
                  <a:pos x="wd2" y="hd2"/>
                </a:cxn>
                <a:cxn ang="10800000">
                  <a:pos x="wd2" y="hd2"/>
                </a:cxn>
                <a:cxn ang="16200000">
                  <a:pos x="wd2" y="hd2"/>
                </a:cxn>
              </a:cxnLst>
              <a:rect l="0" t="0" r="r" b="b"/>
              <a:pathLst>
                <a:path w="21392" h="21588" extrusionOk="0">
                  <a:moveTo>
                    <a:pt x="7641" y="2"/>
                  </a:moveTo>
                  <a:cubicBezTo>
                    <a:pt x="7231" y="-12"/>
                    <a:pt x="6823" y="54"/>
                    <a:pt x="6603" y="206"/>
                  </a:cubicBezTo>
                  <a:cubicBezTo>
                    <a:pt x="6601" y="244"/>
                    <a:pt x="6600" y="237"/>
                    <a:pt x="6598" y="277"/>
                  </a:cubicBezTo>
                  <a:cubicBezTo>
                    <a:pt x="6570" y="959"/>
                    <a:pt x="6396" y="1064"/>
                    <a:pt x="6082" y="597"/>
                  </a:cubicBezTo>
                  <a:lnTo>
                    <a:pt x="6064" y="579"/>
                  </a:lnTo>
                  <a:cubicBezTo>
                    <a:pt x="6058" y="573"/>
                    <a:pt x="6052" y="568"/>
                    <a:pt x="6046" y="561"/>
                  </a:cubicBezTo>
                  <a:cubicBezTo>
                    <a:pt x="5893" y="371"/>
                    <a:pt x="5857" y="462"/>
                    <a:pt x="5958" y="792"/>
                  </a:cubicBezTo>
                  <a:cubicBezTo>
                    <a:pt x="6051" y="1095"/>
                    <a:pt x="5987" y="1434"/>
                    <a:pt x="5817" y="1538"/>
                  </a:cubicBezTo>
                  <a:cubicBezTo>
                    <a:pt x="5460" y="1754"/>
                    <a:pt x="5237" y="1896"/>
                    <a:pt x="5070" y="2026"/>
                  </a:cubicBezTo>
                  <a:cubicBezTo>
                    <a:pt x="5017" y="2239"/>
                    <a:pt x="4954" y="2373"/>
                    <a:pt x="4867" y="2373"/>
                  </a:cubicBezTo>
                  <a:cubicBezTo>
                    <a:pt x="4826" y="2373"/>
                    <a:pt x="4797" y="2372"/>
                    <a:pt x="4774" y="2382"/>
                  </a:cubicBezTo>
                  <a:cubicBezTo>
                    <a:pt x="4740" y="2532"/>
                    <a:pt x="4800" y="2707"/>
                    <a:pt x="4911" y="2976"/>
                  </a:cubicBezTo>
                  <a:cubicBezTo>
                    <a:pt x="4988" y="3162"/>
                    <a:pt x="5018" y="3316"/>
                    <a:pt x="5004" y="3474"/>
                  </a:cubicBezTo>
                  <a:cubicBezTo>
                    <a:pt x="5044" y="3656"/>
                    <a:pt x="5052" y="3793"/>
                    <a:pt x="5004" y="3909"/>
                  </a:cubicBezTo>
                  <a:cubicBezTo>
                    <a:pt x="4954" y="4030"/>
                    <a:pt x="4852" y="4131"/>
                    <a:pt x="4774" y="4131"/>
                  </a:cubicBezTo>
                  <a:cubicBezTo>
                    <a:pt x="4743" y="4131"/>
                    <a:pt x="4665" y="4189"/>
                    <a:pt x="4602" y="4228"/>
                  </a:cubicBezTo>
                  <a:cubicBezTo>
                    <a:pt x="4493" y="4358"/>
                    <a:pt x="4375" y="4489"/>
                    <a:pt x="4213" y="4655"/>
                  </a:cubicBezTo>
                  <a:cubicBezTo>
                    <a:pt x="1396" y="7544"/>
                    <a:pt x="-156" y="10313"/>
                    <a:pt x="12" y="12149"/>
                  </a:cubicBezTo>
                  <a:cubicBezTo>
                    <a:pt x="119" y="13315"/>
                    <a:pt x="1860" y="14918"/>
                    <a:pt x="3767" y="15603"/>
                  </a:cubicBezTo>
                  <a:cubicBezTo>
                    <a:pt x="4428" y="15841"/>
                    <a:pt x="4825" y="16013"/>
                    <a:pt x="5123" y="16269"/>
                  </a:cubicBezTo>
                  <a:cubicBezTo>
                    <a:pt x="5730" y="16484"/>
                    <a:pt x="5810" y="16539"/>
                    <a:pt x="5812" y="16935"/>
                  </a:cubicBezTo>
                  <a:cubicBezTo>
                    <a:pt x="5813" y="17166"/>
                    <a:pt x="5863" y="17446"/>
                    <a:pt x="5940" y="17752"/>
                  </a:cubicBezTo>
                  <a:cubicBezTo>
                    <a:pt x="6000" y="17916"/>
                    <a:pt x="6048" y="18031"/>
                    <a:pt x="6117" y="18232"/>
                  </a:cubicBezTo>
                  <a:cubicBezTo>
                    <a:pt x="6499" y="19348"/>
                    <a:pt x="7101" y="20564"/>
                    <a:pt x="7455" y="20940"/>
                  </a:cubicBezTo>
                  <a:cubicBezTo>
                    <a:pt x="7465" y="20950"/>
                    <a:pt x="7472" y="20956"/>
                    <a:pt x="7482" y="20966"/>
                  </a:cubicBezTo>
                  <a:cubicBezTo>
                    <a:pt x="7488" y="20960"/>
                    <a:pt x="7493" y="20965"/>
                    <a:pt x="7500" y="20958"/>
                  </a:cubicBezTo>
                  <a:cubicBezTo>
                    <a:pt x="7630" y="20800"/>
                    <a:pt x="7668" y="20831"/>
                    <a:pt x="7831" y="21251"/>
                  </a:cubicBezTo>
                  <a:cubicBezTo>
                    <a:pt x="7851" y="21303"/>
                    <a:pt x="7872" y="21337"/>
                    <a:pt x="7893" y="21384"/>
                  </a:cubicBezTo>
                  <a:cubicBezTo>
                    <a:pt x="8028" y="21510"/>
                    <a:pt x="8137" y="21585"/>
                    <a:pt x="8228" y="21588"/>
                  </a:cubicBezTo>
                  <a:cubicBezTo>
                    <a:pt x="8320" y="21507"/>
                    <a:pt x="8423" y="21421"/>
                    <a:pt x="8582" y="21215"/>
                  </a:cubicBezTo>
                  <a:cubicBezTo>
                    <a:pt x="8714" y="21044"/>
                    <a:pt x="8766" y="20998"/>
                    <a:pt x="8851" y="20904"/>
                  </a:cubicBezTo>
                  <a:cubicBezTo>
                    <a:pt x="8871" y="20874"/>
                    <a:pt x="8883" y="20866"/>
                    <a:pt x="8904" y="20833"/>
                  </a:cubicBezTo>
                  <a:cubicBezTo>
                    <a:pt x="9015" y="20662"/>
                    <a:pt x="9104" y="20491"/>
                    <a:pt x="9174" y="20327"/>
                  </a:cubicBezTo>
                  <a:cubicBezTo>
                    <a:pt x="9254" y="19960"/>
                    <a:pt x="9320" y="19394"/>
                    <a:pt x="9319" y="18880"/>
                  </a:cubicBezTo>
                  <a:cubicBezTo>
                    <a:pt x="9319" y="18228"/>
                    <a:pt x="9279" y="17904"/>
                    <a:pt x="9165" y="17592"/>
                  </a:cubicBezTo>
                  <a:cubicBezTo>
                    <a:pt x="9081" y="17363"/>
                    <a:pt x="9030" y="17117"/>
                    <a:pt x="9050" y="17051"/>
                  </a:cubicBezTo>
                  <a:cubicBezTo>
                    <a:pt x="9070" y="16984"/>
                    <a:pt x="9424" y="16889"/>
                    <a:pt x="9836" y="16837"/>
                  </a:cubicBezTo>
                  <a:cubicBezTo>
                    <a:pt x="9960" y="16822"/>
                    <a:pt x="10097" y="16776"/>
                    <a:pt x="10229" y="16749"/>
                  </a:cubicBezTo>
                  <a:cubicBezTo>
                    <a:pt x="10372" y="16688"/>
                    <a:pt x="10483" y="16633"/>
                    <a:pt x="10671" y="16562"/>
                  </a:cubicBezTo>
                  <a:cubicBezTo>
                    <a:pt x="10966" y="16451"/>
                    <a:pt x="11170" y="16407"/>
                    <a:pt x="11347" y="16393"/>
                  </a:cubicBezTo>
                  <a:cubicBezTo>
                    <a:pt x="11469" y="16338"/>
                    <a:pt x="11627" y="16291"/>
                    <a:pt x="11718" y="16234"/>
                  </a:cubicBezTo>
                  <a:cubicBezTo>
                    <a:pt x="11809" y="16176"/>
                    <a:pt x="11932" y="16381"/>
                    <a:pt x="12160" y="16988"/>
                  </a:cubicBezTo>
                  <a:cubicBezTo>
                    <a:pt x="12242" y="17207"/>
                    <a:pt x="12312" y="17336"/>
                    <a:pt x="12398" y="17539"/>
                  </a:cubicBezTo>
                  <a:cubicBezTo>
                    <a:pt x="12641" y="17973"/>
                    <a:pt x="12884" y="18227"/>
                    <a:pt x="12986" y="18107"/>
                  </a:cubicBezTo>
                  <a:cubicBezTo>
                    <a:pt x="12986" y="18106"/>
                    <a:pt x="12990" y="18108"/>
                    <a:pt x="12990" y="18107"/>
                  </a:cubicBezTo>
                  <a:cubicBezTo>
                    <a:pt x="13039" y="18005"/>
                    <a:pt x="13091" y="17920"/>
                    <a:pt x="13127" y="17921"/>
                  </a:cubicBezTo>
                  <a:cubicBezTo>
                    <a:pt x="13157" y="17922"/>
                    <a:pt x="13280" y="18104"/>
                    <a:pt x="13427" y="18338"/>
                  </a:cubicBezTo>
                  <a:cubicBezTo>
                    <a:pt x="13524" y="18453"/>
                    <a:pt x="13623" y="18583"/>
                    <a:pt x="13719" y="18755"/>
                  </a:cubicBezTo>
                  <a:cubicBezTo>
                    <a:pt x="14334" y="19866"/>
                    <a:pt x="14631" y="20226"/>
                    <a:pt x="14713" y="19919"/>
                  </a:cubicBezTo>
                  <a:cubicBezTo>
                    <a:pt x="14700" y="19789"/>
                    <a:pt x="14706" y="19725"/>
                    <a:pt x="14673" y="19537"/>
                  </a:cubicBezTo>
                  <a:cubicBezTo>
                    <a:pt x="14449" y="18260"/>
                    <a:pt x="14547" y="18035"/>
                    <a:pt x="15088" y="18587"/>
                  </a:cubicBezTo>
                  <a:cubicBezTo>
                    <a:pt x="15161" y="18661"/>
                    <a:pt x="15191" y="18674"/>
                    <a:pt x="15243" y="18720"/>
                  </a:cubicBezTo>
                  <a:cubicBezTo>
                    <a:pt x="15318" y="18693"/>
                    <a:pt x="15391" y="18665"/>
                    <a:pt x="15486" y="18649"/>
                  </a:cubicBezTo>
                  <a:cubicBezTo>
                    <a:pt x="16397" y="18493"/>
                    <a:pt x="16367" y="18542"/>
                    <a:pt x="16568" y="16855"/>
                  </a:cubicBezTo>
                  <a:cubicBezTo>
                    <a:pt x="16687" y="15859"/>
                    <a:pt x="16626" y="15543"/>
                    <a:pt x="16228" y="15186"/>
                  </a:cubicBezTo>
                  <a:cubicBezTo>
                    <a:pt x="16202" y="15171"/>
                    <a:pt x="16186" y="15156"/>
                    <a:pt x="16157" y="15141"/>
                  </a:cubicBezTo>
                  <a:cubicBezTo>
                    <a:pt x="15942" y="15031"/>
                    <a:pt x="15657" y="14847"/>
                    <a:pt x="15521" y="14733"/>
                  </a:cubicBezTo>
                  <a:cubicBezTo>
                    <a:pt x="15303" y="14550"/>
                    <a:pt x="15285" y="14496"/>
                    <a:pt x="15380" y="14307"/>
                  </a:cubicBezTo>
                  <a:cubicBezTo>
                    <a:pt x="15427" y="14212"/>
                    <a:pt x="15657" y="14005"/>
                    <a:pt x="15914" y="13810"/>
                  </a:cubicBezTo>
                  <a:cubicBezTo>
                    <a:pt x="16230" y="13366"/>
                    <a:pt x="16560" y="13151"/>
                    <a:pt x="16926" y="13179"/>
                  </a:cubicBezTo>
                  <a:cubicBezTo>
                    <a:pt x="17636" y="12897"/>
                    <a:pt x="18005" y="13433"/>
                    <a:pt x="19338" y="15577"/>
                  </a:cubicBezTo>
                  <a:cubicBezTo>
                    <a:pt x="19984" y="16617"/>
                    <a:pt x="20431" y="17287"/>
                    <a:pt x="20535" y="17388"/>
                  </a:cubicBezTo>
                  <a:lnTo>
                    <a:pt x="20420" y="16207"/>
                  </a:lnTo>
                  <a:cubicBezTo>
                    <a:pt x="20396" y="15961"/>
                    <a:pt x="20394" y="15682"/>
                    <a:pt x="20407" y="15372"/>
                  </a:cubicBezTo>
                  <a:cubicBezTo>
                    <a:pt x="20396" y="14934"/>
                    <a:pt x="20402" y="14551"/>
                    <a:pt x="20451" y="14422"/>
                  </a:cubicBezTo>
                  <a:cubicBezTo>
                    <a:pt x="20501" y="14289"/>
                    <a:pt x="20542" y="14061"/>
                    <a:pt x="20543" y="13925"/>
                  </a:cubicBezTo>
                  <a:cubicBezTo>
                    <a:pt x="20545" y="13796"/>
                    <a:pt x="20598" y="13569"/>
                    <a:pt x="20658" y="13339"/>
                  </a:cubicBezTo>
                  <a:cubicBezTo>
                    <a:pt x="20717" y="13020"/>
                    <a:pt x="20778" y="12692"/>
                    <a:pt x="20857" y="12344"/>
                  </a:cubicBezTo>
                  <a:cubicBezTo>
                    <a:pt x="21276" y="10502"/>
                    <a:pt x="21444" y="9535"/>
                    <a:pt x="21378" y="8908"/>
                  </a:cubicBezTo>
                  <a:cubicBezTo>
                    <a:pt x="21316" y="8691"/>
                    <a:pt x="21232" y="8461"/>
                    <a:pt x="21096" y="8180"/>
                  </a:cubicBezTo>
                  <a:lnTo>
                    <a:pt x="21056" y="8100"/>
                  </a:lnTo>
                  <a:cubicBezTo>
                    <a:pt x="21023" y="8059"/>
                    <a:pt x="20996" y="8016"/>
                    <a:pt x="20959" y="7976"/>
                  </a:cubicBezTo>
                  <a:cubicBezTo>
                    <a:pt x="20703" y="7700"/>
                    <a:pt x="20474" y="7677"/>
                    <a:pt x="20155" y="7896"/>
                  </a:cubicBezTo>
                  <a:lnTo>
                    <a:pt x="19731" y="8295"/>
                  </a:lnTo>
                  <a:cubicBezTo>
                    <a:pt x="18494" y="9474"/>
                    <a:pt x="18281" y="9617"/>
                    <a:pt x="17703" y="9609"/>
                  </a:cubicBezTo>
                  <a:cubicBezTo>
                    <a:pt x="17221" y="9604"/>
                    <a:pt x="16494" y="9164"/>
                    <a:pt x="16506" y="8890"/>
                  </a:cubicBezTo>
                  <a:cubicBezTo>
                    <a:pt x="16510" y="8812"/>
                    <a:pt x="16665" y="8585"/>
                    <a:pt x="16851" y="8384"/>
                  </a:cubicBezTo>
                  <a:cubicBezTo>
                    <a:pt x="16877" y="8355"/>
                    <a:pt x="16886" y="8338"/>
                    <a:pt x="16908" y="8313"/>
                  </a:cubicBezTo>
                  <a:cubicBezTo>
                    <a:pt x="17245" y="7506"/>
                    <a:pt x="16908" y="5624"/>
                    <a:pt x="16193" y="4415"/>
                  </a:cubicBezTo>
                  <a:cubicBezTo>
                    <a:pt x="15445" y="3150"/>
                    <a:pt x="14782" y="2965"/>
                    <a:pt x="13909" y="3776"/>
                  </a:cubicBezTo>
                  <a:cubicBezTo>
                    <a:pt x="13804" y="3907"/>
                    <a:pt x="13697" y="4018"/>
                    <a:pt x="13622" y="4051"/>
                  </a:cubicBezTo>
                  <a:cubicBezTo>
                    <a:pt x="13609" y="4057"/>
                    <a:pt x="13599" y="4071"/>
                    <a:pt x="13586" y="4078"/>
                  </a:cubicBezTo>
                  <a:cubicBezTo>
                    <a:pt x="13507" y="4155"/>
                    <a:pt x="13419" y="4237"/>
                    <a:pt x="13357" y="4282"/>
                  </a:cubicBezTo>
                  <a:cubicBezTo>
                    <a:pt x="13291" y="4497"/>
                    <a:pt x="13062" y="4444"/>
                    <a:pt x="12889" y="4220"/>
                  </a:cubicBezTo>
                  <a:cubicBezTo>
                    <a:pt x="12803" y="4116"/>
                    <a:pt x="12710" y="3964"/>
                    <a:pt x="12593" y="3749"/>
                  </a:cubicBezTo>
                  <a:cubicBezTo>
                    <a:pt x="12572" y="3727"/>
                    <a:pt x="12543" y="3687"/>
                    <a:pt x="12531" y="3687"/>
                  </a:cubicBezTo>
                  <a:cubicBezTo>
                    <a:pt x="12499" y="3687"/>
                    <a:pt x="12434" y="3575"/>
                    <a:pt x="12367" y="3429"/>
                  </a:cubicBezTo>
                  <a:cubicBezTo>
                    <a:pt x="12067" y="2975"/>
                    <a:pt x="11652" y="2448"/>
                    <a:pt x="11223" y="1991"/>
                  </a:cubicBezTo>
                  <a:cubicBezTo>
                    <a:pt x="11194" y="1966"/>
                    <a:pt x="11169" y="1927"/>
                    <a:pt x="11139" y="1893"/>
                  </a:cubicBezTo>
                  <a:cubicBezTo>
                    <a:pt x="11136" y="1889"/>
                    <a:pt x="11134" y="1888"/>
                    <a:pt x="11130" y="1884"/>
                  </a:cubicBezTo>
                  <a:cubicBezTo>
                    <a:pt x="10960" y="1706"/>
                    <a:pt x="10824" y="1596"/>
                    <a:pt x="10680" y="1467"/>
                  </a:cubicBezTo>
                  <a:cubicBezTo>
                    <a:pt x="10601" y="1443"/>
                    <a:pt x="10491" y="1356"/>
                    <a:pt x="10406" y="1236"/>
                  </a:cubicBezTo>
                  <a:cubicBezTo>
                    <a:pt x="10389" y="1211"/>
                    <a:pt x="10354" y="1197"/>
                    <a:pt x="10331" y="1174"/>
                  </a:cubicBezTo>
                  <a:cubicBezTo>
                    <a:pt x="10200" y="1090"/>
                    <a:pt x="10106" y="1057"/>
                    <a:pt x="10106" y="1147"/>
                  </a:cubicBezTo>
                  <a:cubicBezTo>
                    <a:pt x="10106" y="1306"/>
                    <a:pt x="9963" y="1187"/>
                    <a:pt x="9788" y="907"/>
                  </a:cubicBezTo>
                  <a:cubicBezTo>
                    <a:pt x="9679" y="853"/>
                    <a:pt x="9580" y="775"/>
                    <a:pt x="9505" y="632"/>
                  </a:cubicBezTo>
                  <a:cubicBezTo>
                    <a:pt x="9483" y="590"/>
                    <a:pt x="9478" y="592"/>
                    <a:pt x="9461" y="561"/>
                  </a:cubicBezTo>
                  <a:cubicBezTo>
                    <a:pt x="9459" y="560"/>
                    <a:pt x="9458" y="562"/>
                    <a:pt x="9456" y="561"/>
                  </a:cubicBezTo>
                  <a:cubicBezTo>
                    <a:pt x="9392" y="529"/>
                    <a:pt x="9332" y="527"/>
                    <a:pt x="9280" y="543"/>
                  </a:cubicBezTo>
                  <a:cubicBezTo>
                    <a:pt x="9236" y="737"/>
                    <a:pt x="9134" y="774"/>
                    <a:pt x="8993" y="677"/>
                  </a:cubicBezTo>
                  <a:cubicBezTo>
                    <a:pt x="8989" y="674"/>
                    <a:pt x="8987" y="670"/>
                    <a:pt x="8984" y="668"/>
                  </a:cubicBezTo>
                  <a:cubicBezTo>
                    <a:pt x="8896" y="605"/>
                    <a:pt x="8800" y="509"/>
                    <a:pt x="8683" y="339"/>
                  </a:cubicBezTo>
                  <a:cubicBezTo>
                    <a:pt x="8641" y="278"/>
                    <a:pt x="8616" y="267"/>
                    <a:pt x="8582" y="224"/>
                  </a:cubicBezTo>
                  <a:cubicBezTo>
                    <a:pt x="8474" y="162"/>
                    <a:pt x="8331" y="135"/>
                    <a:pt x="8180" y="99"/>
                  </a:cubicBezTo>
                  <a:cubicBezTo>
                    <a:pt x="8147" y="103"/>
                    <a:pt x="8109" y="97"/>
                    <a:pt x="8065" y="73"/>
                  </a:cubicBezTo>
                  <a:cubicBezTo>
                    <a:pt x="7923" y="46"/>
                    <a:pt x="7793" y="7"/>
                    <a:pt x="7641" y="2"/>
                  </a:cubicBezTo>
                  <a:close/>
                </a:path>
              </a:pathLst>
            </a:custGeom>
            <a:ln w="12700" cap="flat">
              <a:noFill/>
              <a:miter lim="400000"/>
            </a:ln>
            <a:effectLst/>
          </p:spPr>
        </p:pic>
        <p:sp>
          <p:nvSpPr>
            <p:cNvPr id="379" name="Shape 379"/>
            <p:cNvSpPr/>
            <p:nvPr/>
          </p:nvSpPr>
          <p:spPr>
            <a:xfrm>
              <a:off x="527872" y="445036"/>
              <a:ext cx="718145" cy="333494"/>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500">
                  <a:solidFill>
                    <a:srgbClr val="FFFFFF"/>
                  </a:solidFill>
                </a:defRPr>
              </a:lvl1pPr>
            </a:lstStyle>
            <a:p>
              <a:pPr algn="ctr" defTabSz="410583" hangingPunct="0"/>
              <a:r>
                <a:rPr sz="1055" kern="0">
                  <a:sym typeface="Helvetica Light"/>
                </a:rPr>
                <a:t>rockfish</a:t>
              </a:r>
            </a:p>
          </p:txBody>
        </p:sp>
      </p:grpSp>
      <p:grpSp>
        <p:nvGrpSpPr>
          <p:cNvPr id="383" name="Group 383"/>
          <p:cNvGrpSpPr/>
          <p:nvPr/>
        </p:nvGrpSpPr>
        <p:grpSpPr>
          <a:xfrm>
            <a:off x="4543531" y="3213994"/>
            <a:ext cx="1335583" cy="508670"/>
            <a:chOff x="0" y="0"/>
            <a:chExt cx="1899494" cy="723440"/>
          </a:xfrm>
        </p:grpSpPr>
        <p:pic>
          <p:nvPicPr>
            <p:cNvPr id="381" name="pasted-image.tif"/>
            <p:cNvPicPr>
              <a:picLocks noChangeAspect="1"/>
            </p:cNvPicPr>
            <p:nvPr/>
          </p:nvPicPr>
          <p:blipFill>
            <a:blip r:embed="rId6"/>
            <a:stretch>
              <a:fillRect/>
            </a:stretch>
          </p:blipFill>
          <p:spPr>
            <a:xfrm>
              <a:off x="0" y="0"/>
              <a:ext cx="1899494" cy="723440"/>
            </a:xfrm>
            <a:prstGeom prst="rect">
              <a:avLst/>
            </a:prstGeom>
            <a:ln w="12700" cap="flat">
              <a:noFill/>
              <a:miter lim="400000"/>
            </a:ln>
            <a:effectLst/>
          </p:spPr>
        </p:pic>
        <p:sp>
          <p:nvSpPr>
            <p:cNvPr id="382" name="Shape 382"/>
            <p:cNvSpPr/>
            <p:nvPr/>
          </p:nvSpPr>
          <p:spPr>
            <a:xfrm>
              <a:off x="256416" y="244863"/>
              <a:ext cx="1135367" cy="2766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300">
                  <a:solidFill>
                    <a:srgbClr val="FFFFFF"/>
                  </a:solidFill>
                </a:defRPr>
              </a:lvl1pPr>
            </a:lstStyle>
            <a:p>
              <a:pPr algn="ctr" defTabSz="410583" hangingPunct="0"/>
              <a:r>
                <a:rPr sz="914" kern="0" dirty="0">
                  <a:sym typeface="Helvetica Light"/>
                </a:rPr>
                <a:t>lingcod</a:t>
              </a:r>
            </a:p>
          </p:txBody>
        </p:sp>
      </p:grpSp>
      <p:grpSp>
        <p:nvGrpSpPr>
          <p:cNvPr id="386" name="Group 386"/>
          <p:cNvGrpSpPr/>
          <p:nvPr/>
        </p:nvGrpSpPr>
        <p:grpSpPr>
          <a:xfrm>
            <a:off x="8044419" y="3065867"/>
            <a:ext cx="1110837" cy="804924"/>
            <a:chOff x="0" y="0"/>
            <a:chExt cx="1579855" cy="1144778"/>
          </a:xfrm>
        </p:grpSpPr>
        <p:pic>
          <p:nvPicPr>
            <p:cNvPr id="384" name="pasted-image.tif"/>
            <p:cNvPicPr>
              <a:picLocks noChangeAspect="1"/>
            </p:cNvPicPr>
            <p:nvPr/>
          </p:nvPicPr>
          <p:blipFill>
            <a:blip r:embed="rId7"/>
            <a:stretch>
              <a:fillRect/>
            </a:stretch>
          </p:blipFill>
          <p:spPr>
            <a:xfrm>
              <a:off x="0" y="0"/>
              <a:ext cx="1579855" cy="1144778"/>
            </a:xfrm>
            <a:prstGeom prst="rect">
              <a:avLst/>
            </a:prstGeom>
            <a:ln w="12700" cap="flat">
              <a:noFill/>
              <a:miter lim="400000"/>
            </a:ln>
            <a:effectLst/>
          </p:spPr>
        </p:pic>
        <p:sp>
          <p:nvSpPr>
            <p:cNvPr id="385" name="Shape 385"/>
            <p:cNvSpPr/>
            <p:nvPr/>
          </p:nvSpPr>
          <p:spPr>
            <a:xfrm>
              <a:off x="462914" y="329111"/>
              <a:ext cx="676518" cy="335800"/>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400">
                  <a:solidFill>
                    <a:srgbClr val="FFFFFF"/>
                  </a:solidFill>
                </a:defRPr>
              </a:lvl1pPr>
            </a:lstStyle>
            <a:p>
              <a:pPr algn="ctr" defTabSz="410583" hangingPunct="0"/>
              <a:r>
                <a:rPr sz="984" kern="0" dirty="0">
                  <a:sym typeface="Helvetica Light"/>
                </a:rPr>
                <a:t>crab</a:t>
              </a:r>
            </a:p>
          </p:txBody>
        </p:sp>
      </p:grpSp>
      <p:grpSp>
        <p:nvGrpSpPr>
          <p:cNvPr id="389" name="Group 389"/>
          <p:cNvGrpSpPr/>
          <p:nvPr/>
        </p:nvGrpSpPr>
        <p:grpSpPr>
          <a:xfrm>
            <a:off x="9308388" y="3161538"/>
            <a:ext cx="1138509" cy="760489"/>
            <a:chOff x="0" y="0"/>
            <a:chExt cx="1619211" cy="1081583"/>
          </a:xfrm>
        </p:grpSpPr>
        <p:pic>
          <p:nvPicPr>
            <p:cNvPr id="387" name="pasted-image.tif"/>
            <p:cNvPicPr>
              <a:picLocks noChangeAspect="1"/>
            </p:cNvPicPr>
            <p:nvPr/>
          </p:nvPicPr>
          <p:blipFill>
            <a:blip r:embed="rId8"/>
            <a:stretch>
              <a:fillRect/>
            </a:stretch>
          </p:blipFill>
          <p:spPr>
            <a:xfrm>
              <a:off x="0" y="0"/>
              <a:ext cx="1619211" cy="1081583"/>
            </a:xfrm>
            <a:prstGeom prst="rect">
              <a:avLst/>
            </a:prstGeom>
            <a:ln w="12700" cap="flat">
              <a:noFill/>
              <a:miter lim="400000"/>
            </a:ln>
            <a:effectLst/>
          </p:spPr>
        </p:pic>
        <p:sp>
          <p:nvSpPr>
            <p:cNvPr id="388" name="Shape 388"/>
            <p:cNvSpPr/>
            <p:nvPr/>
          </p:nvSpPr>
          <p:spPr>
            <a:xfrm>
              <a:off x="424948" y="630"/>
              <a:ext cx="976384" cy="2933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700">
                  <a:solidFill>
                    <a:srgbClr val="FFFFFF"/>
                  </a:solidFill>
                </a:defRPr>
              </a:lvl1pPr>
            </a:lstStyle>
            <a:p>
              <a:pPr algn="ctr" defTabSz="410583" hangingPunct="0"/>
              <a:r>
                <a:rPr sz="984" kern="0" dirty="0">
                  <a:sym typeface="Helvetica Light"/>
                </a:rPr>
                <a:t>shrimp</a:t>
              </a:r>
            </a:p>
          </p:txBody>
        </p:sp>
      </p:grpSp>
      <p:grpSp>
        <p:nvGrpSpPr>
          <p:cNvPr id="392" name="Group 392"/>
          <p:cNvGrpSpPr/>
          <p:nvPr/>
        </p:nvGrpSpPr>
        <p:grpSpPr>
          <a:xfrm>
            <a:off x="8101034" y="1727400"/>
            <a:ext cx="997591" cy="629179"/>
            <a:chOff x="0" y="0"/>
            <a:chExt cx="1418794" cy="894831"/>
          </a:xfrm>
        </p:grpSpPr>
        <p:sp>
          <p:nvSpPr>
            <p:cNvPr id="390" name="Shape 390"/>
            <p:cNvSpPr/>
            <p:nvPr/>
          </p:nvSpPr>
          <p:spPr>
            <a:xfrm>
              <a:off x="0" y="0"/>
              <a:ext cx="1418795" cy="831474"/>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sym typeface="Helvetica Light"/>
              </a:endParaRPr>
            </a:p>
          </p:txBody>
        </p:sp>
        <p:sp>
          <p:nvSpPr>
            <p:cNvPr id="391" name="Shape 391"/>
            <p:cNvSpPr/>
            <p:nvPr/>
          </p:nvSpPr>
          <p:spPr>
            <a:xfrm>
              <a:off x="114942" y="329460"/>
              <a:ext cx="1194732" cy="5653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sym typeface="Helvetica Light"/>
                </a:rPr>
                <a:t>pots</a:t>
              </a:r>
            </a:p>
          </p:txBody>
        </p:sp>
      </p:grpSp>
      <p:sp>
        <p:nvSpPr>
          <p:cNvPr id="429" name="Shape 429"/>
          <p:cNvSpPr/>
          <p:nvPr/>
        </p:nvSpPr>
        <p:spPr>
          <a:xfrm>
            <a:off x="8599837" y="2356662"/>
            <a:ext cx="1" cy="6434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grpSp>
        <p:nvGrpSpPr>
          <p:cNvPr id="396" name="Group 396"/>
          <p:cNvGrpSpPr/>
          <p:nvPr/>
        </p:nvGrpSpPr>
        <p:grpSpPr>
          <a:xfrm>
            <a:off x="9239523" y="1551654"/>
            <a:ext cx="1276239" cy="804922"/>
            <a:chOff x="0" y="0"/>
            <a:chExt cx="1815094" cy="1144777"/>
          </a:xfrm>
        </p:grpSpPr>
        <p:sp>
          <p:nvSpPr>
            <p:cNvPr id="394" name="Shape 394"/>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sym typeface="Helvetica Light"/>
              </a:endParaRPr>
            </a:p>
          </p:txBody>
        </p:sp>
        <p:sp>
          <p:nvSpPr>
            <p:cNvPr id="395" name="Shape 395"/>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sym typeface="Helvetica Light"/>
                </a:rPr>
                <a:t> shrimp trawl</a:t>
              </a:r>
            </a:p>
          </p:txBody>
        </p:sp>
      </p:grpSp>
      <p:sp>
        <p:nvSpPr>
          <p:cNvPr id="430" name="Shape 430"/>
          <p:cNvSpPr/>
          <p:nvPr/>
        </p:nvSpPr>
        <p:spPr>
          <a:xfrm>
            <a:off x="9877643" y="2356442"/>
            <a:ext cx="1" cy="7255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grpSp>
        <p:nvGrpSpPr>
          <p:cNvPr id="400" name="Group 400"/>
          <p:cNvGrpSpPr/>
          <p:nvPr/>
        </p:nvGrpSpPr>
        <p:grpSpPr>
          <a:xfrm>
            <a:off x="5056661" y="1551654"/>
            <a:ext cx="1276239" cy="804922"/>
            <a:chOff x="0" y="0"/>
            <a:chExt cx="1815094" cy="1144777"/>
          </a:xfrm>
        </p:grpSpPr>
        <p:sp>
          <p:nvSpPr>
            <p:cNvPr id="398" name="Shape 398"/>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sym typeface="Helvetica Light"/>
              </a:endParaRPr>
            </a:p>
          </p:txBody>
        </p:sp>
        <p:sp>
          <p:nvSpPr>
            <p:cNvPr id="399" name="Shape 399"/>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sym typeface="Helvetica Light"/>
                </a:rPr>
                <a:t>bottom trawl</a:t>
              </a:r>
            </a:p>
          </p:txBody>
        </p:sp>
      </p:grpSp>
      <p:grpSp>
        <p:nvGrpSpPr>
          <p:cNvPr id="403" name="Group 403"/>
          <p:cNvGrpSpPr/>
          <p:nvPr/>
        </p:nvGrpSpPr>
        <p:grpSpPr>
          <a:xfrm>
            <a:off x="1850475" y="1551654"/>
            <a:ext cx="1276239" cy="804922"/>
            <a:chOff x="0" y="0"/>
            <a:chExt cx="1815094" cy="1144777"/>
          </a:xfrm>
        </p:grpSpPr>
        <p:sp>
          <p:nvSpPr>
            <p:cNvPr id="401" name="Shape 401"/>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sym typeface="Helvetica Light"/>
              </a:endParaRPr>
            </a:p>
          </p:txBody>
        </p:sp>
        <p:sp>
          <p:nvSpPr>
            <p:cNvPr id="402" name="Shape 402"/>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sym typeface="Helvetica Light"/>
                </a:rPr>
                <a:t>troll</a:t>
              </a:r>
            </a:p>
          </p:txBody>
        </p:sp>
      </p:grpSp>
      <p:sp>
        <p:nvSpPr>
          <p:cNvPr id="431" name="Shape 431"/>
          <p:cNvSpPr/>
          <p:nvPr/>
        </p:nvSpPr>
        <p:spPr>
          <a:xfrm>
            <a:off x="2933410" y="2356451"/>
            <a:ext cx="371285" cy="7460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143" y="14793"/>
                  <a:pt x="13943" y="7593"/>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sp>
        <p:nvSpPr>
          <p:cNvPr id="432" name="Shape 432"/>
          <p:cNvSpPr/>
          <p:nvPr/>
        </p:nvSpPr>
        <p:spPr>
          <a:xfrm>
            <a:off x="2374071" y="2356451"/>
            <a:ext cx="50929" cy="3222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sp>
        <p:nvSpPr>
          <p:cNvPr id="433" name="Shape 433"/>
          <p:cNvSpPr/>
          <p:nvPr/>
        </p:nvSpPr>
        <p:spPr>
          <a:xfrm>
            <a:off x="5310771" y="2356443"/>
            <a:ext cx="255557" cy="8004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sp>
        <p:nvSpPr>
          <p:cNvPr id="434" name="Shape 434"/>
          <p:cNvSpPr/>
          <p:nvPr/>
        </p:nvSpPr>
        <p:spPr>
          <a:xfrm>
            <a:off x="5925891" y="2356441"/>
            <a:ext cx="162717" cy="1542596"/>
          </a:xfrm>
          <a:custGeom>
            <a:avLst/>
            <a:gdLst/>
            <a:ahLst/>
            <a:cxnLst>
              <a:cxn ang="0">
                <a:pos x="wd2" y="hd2"/>
              </a:cxn>
              <a:cxn ang="5400000">
                <a:pos x="wd2" y="hd2"/>
              </a:cxn>
              <a:cxn ang="10800000">
                <a:pos x="wd2" y="hd2"/>
              </a:cxn>
              <a:cxn ang="16200000">
                <a:pos x="wd2" y="hd2"/>
              </a:cxn>
            </a:cxnLst>
            <a:rect l="0" t="0" r="r" b="b"/>
            <a:pathLst>
              <a:path w="16200" h="21600" extrusionOk="0">
                <a:moveTo>
                  <a:pt x="76" y="21600"/>
                </a:moveTo>
                <a:cubicBezTo>
                  <a:pt x="21600" y="14048"/>
                  <a:pt x="21575" y="6848"/>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grpSp>
        <p:nvGrpSpPr>
          <p:cNvPr id="410" name="Group 410"/>
          <p:cNvGrpSpPr/>
          <p:nvPr/>
        </p:nvGrpSpPr>
        <p:grpSpPr>
          <a:xfrm>
            <a:off x="3414069" y="2767910"/>
            <a:ext cx="1446650" cy="401221"/>
            <a:chOff x="0" y="0"/>
            <a:chExt cx="2057456" cy="570623"/>
          </a:xfrm>
        </p:grpSpPr>
        <p:pic>
          <p:nvPicPr>
            <p:cNvPr id="408" name="pasted-image.tif"/>
            <p:cNvPicPr>
              <a:picLocks noChangeAspect="1"/>
            </p:cNvPicPr>
            <p:nvPr/>
          </p:nvPicPr>
          <p:blipFill>
            <a:blip r:embed="rId9"/>
            <a:stretch>
              <a:fillRect/>
            </a:stretch>
          </p:blipFill>
          <p:spPr>
            <a:xfrm>
              <a:off x="0" y="0"/>
              <a:ext cx="2057456" cy="570623"/>
            </a:xfrm>
            <a:prstGeom prst="rect">
              <a:avLst/>
            </a:prstGeom>
            <a:ln w="12700" cap="flat">
              <a:noFill/>
              <a:miter lim="400000"/>
            </a:ln>
            <a:effectLst/>
          </p:spPr>
        </p:pic>
        <p:sp>
          <p:nvSpPr>
            <p:cNvPr id="409" name="Shape 409"/>
            <p:cNvSpPr/>
            <p:nvPr/>
          </p:nvSpPr>
          <p:spPr>
            <a:xfrm>
              <a:off x="403838" y="174402"/>
              <a:ext cx="834416" cy="3488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600">
                  <a:solidFill>
                    <a:srgbClr val="FFFFFF"/>
                  </a:solidFill>
                </a:defRPr>
              </a:lvl1pPr>
            </a:lstStyle>
            <a:p>
              <a:pPr algn="ctr" defTabSz="410583" hangingPunct="0"/>
              <a:r>
                <a:rPr sz="1125" kern="0">
                  <a:sym typeface="Helvetica Light"/>
                </a:rPr>
                <a:t>sablefish</a:t>
              </a:r>
            </a:p>
          </p:txBody>
        </p:sp>
      </p:grpSp>
      <p:sp>
        <p:nvSpPr>
          <p:cNvPr id="435" name="Shape 435"/>
          <p:cNvSpPr/>
          <p:nvPr/>
        </p:nvSpPr>
        <p:spPr>
          <a:xfrm>
            <a:off x="4359202" y="2302323"/>
            <a:ext cx="800980" cy="5217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grpSp>
        <p:nvGrpSpPr>
          <p:cNvPr id="414" name="Group 414"/>
          <p:cNvGrpSpPr/>
          <p:nvPr/>
        </p:nvGrpSpPr>
        <p:grpSpPr>
          <a:xfrm>
            <a:off x="3499283" y="1551654"/>
            <a:ext cx="1276239" cy="804922"/>
            <a:chOff x="0" y="0"/>
            <a:chExt cx="1815094" cy="1144777"/>
          </a:xfrm>
        </p:grpSpPr>
        <p:sp>
          <p:nvSpPr>
            <p:cNvPr id="412" name="Shape 412"/>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sym typeface="Helvetica Light"/>
              </a:endParaRPr>
            </a:p>
          </p:txBody>
        </p:sp>
        <p:sp>
          <p:nvSpPr>
            <p:cNvPr id="413" name="Shape 413"/>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sym typeface="Helvetica Light"/>
                </a:rPr>
                <a:t>long line</a:t>
              </a:r>
            </a:p>
          </p:txBody>
        </p:sp>
      </p:grpSp>
      <p:sp>
        <p:nvSpPr>
          <p:cNvPr id="436" name="Shape 436"/>
          <p:cNvSpPr/>
          <p:nvPr/>
        </p:nvSpPr>
        <p:spPr>
          <a:xfrm>
            <a:off x="4137402" y="2356443"/>
            <a:ext cx="1" cy="332362"/>
          </a:xfrm>
          <a:custGeom>
            <a:avLst/>
            <a:gdLst/>
            <a:ahLst/>
            <a:cxnLst>
              <a:cxn ang="0">
                <a:pos x="wd2" y="hd2"/>
              </a:cxn>
              <a:cxn ang="5400000">
                <a:pos x="wd2" y="hd2"/>
              </a:cxn>
              <a:cxn ang="10800000">
                <a:pos x="wd2" y="hd2"/>
              </a:cxn>
              <a:cxn ang="16200000">
                <a:pos x="wd2" y="hd2"/>
              </a:cxn>
            </a:cxnLst>
            <a:rect l="0" t="0" r="r" b="b"/>
            <a:pathLst>
              <a:path w="17469" h="21600" extrusionOk="0">
                <a:moveTo>
                  <a:pt x="0" y="21600"/>
                </a:moveTo>
                <a:cubicBezTo>
                  <a:pt x="17015" y="14400"/>
                  <a:pt x="21600" y="7200"/>
                  <a:pt x="13756"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grpSp>
        <p:nvGrpSpPr>
          <p:cNvPr id="418" name="Group 418"/>
          <p:cNvGrpSpPr/>
          <p:nvPr/>
        </p:nvGrpSpPr>
        <p:grpSpPr>
          <a:xfrm>
            <a:off x="6578851" y="1551654"/>
            <a:ext cx="1276239" cy="804922"/>
            <a:chOff x="0" y="0"/>
            <a:chExt cx="1815094" cy="1144777"/>
          </a:xfrm>
        </p:grpSpPr>
        <p:sp>
          <p:nvSpPr>
            <p:cNvPr id="416" name="Shape 416"/>
            <p:cNvSpPr/>
            <p:nvPr/>
          </p:nvSpPr>
          <p:spPr>
            <a:xfrm>
              <a:off x="0" y="0"/>
              <a:ext cx="1815095" cy="1063723"/>
            </a:xfrm>
            <a:custGeom>
              <a:avLst/>
              <a:gdLst/>
              <a:ahLst/>
              <a:cxnLst>
                <a:cxn ang="0">
                  <a:pos x="wd2" y="hd2"/>
                </a:cxn>
                <a:cxn ang="5400000">
                  <a:pos x="wd2" y="hd2"/>
                </a:cxn>
                <a:cxn ang="10800000">
                  <a:pos x="wd2" y="hd2"/>
                </a:cxn>
                <a:cxn ang="16200000">
                  <a:pos x="wd2" y="hd2"/>
                </a:cxn>
              </a:cxnLst>
              <a:rect l="0" t="0" r="r" b="b"/>
              <a:pathLst>
                <a:path w="21600" h="21463" extrusionOk="0">
                  <a:moveTo>
                    <a:pt x="7141" y="21301"/>
                  </a:moveTo>
                  <a:cubicBezTo>
                    <a:pt x="10162" y="21600"/>
                    <a:pt x="13193" y="21484"/>
                    <a:pt x="16203" y="20955"/>
                  </a:cubicBezTo>
                  <a:lnTo>
                    <a:pt x="19395" y="20212"/>
                  </a:lnTo>
                  <a:lnTo>
                    <a:pt x="19600" y="17321"/>
                  </a:lnTo>
                  <a:lnTo>
                    <a:pt x="21400" y="14226"/>
                  </a:lnTo>
                  <a:lnTo>
                    <a:pt x="21600" y="11349"/>
                  </a:lnTo>
                  <a:lnTo>
                    <a:pt x="18034" y="11747"/>
                  </a:lnTo>
                  <a:lnTo>
                    <a:pt x="17048" y="11396"/>
                  </a:lnTo>
                  <a:lnTo>
                    <a:pt x="11740" y="10687"/>
                  </a:lnTo>
                  <a:lnTo>
                    <a:pt x="11883" y="5916"/>
                  </a:lnTo>
                  <a:lnTo>
                    <a:pt x="10354" y="5242"/>
                  </a:lnTo>
                  <a:lnTo>
                    <a:pt x="10287" y="2192"/>
                  </a:lnTo>
                  <a:lnTo>
                    <a:pt x="8124" y="2438"/>
                  </a:lnTo>
                  <a:lnTo>
                    <a:pt x="6767" y="1176"/>
                  </a:lnTo>
                  <a:lnTo>
                    <a:pt x="5493" y="0"/>
                  </a:lnTo>
                  <a:lnTo>
                    <a:pt x="3801" y="0"/>
                  </a:lnTo>
                  <a:lnTo>
                    <a:pt x="2248" y="294"/>
                  </a:lnTo>
                  <a:lnTo>
                    <a:pt x="2756" y="2311"/>
                  </a:lnTo>
                  <a:lnTo>
                    <a:pt x="2937" y="4205"/>
                  </a:lnTo>
                  <a:lnTo>
                    <a:pt x="2524" y="5816"/>
                  </a:lnTo>
                  <a:lnTo>
                    <a:pt x="3247" y="7182"/>
                  </a:lnTo>
                  <a:lnTo>
                    <a:pt x="3242" y="8301"/>
                  </a:lnTo>
                  <a:lnTo>
                    <a:pt x="1550" y="8113"/>
                  </a:lnTo>
                  <a:lnTo>
                    <a:pt x="784" y="7525"/>
                  </a:lnTo>
                  <a:lnTo>
                    <a:pt x="476" y="7035"/>
                  </a:lnTo>
                  <a:lnTo>
                    <a:pt x="33" y="7754"/>
                  </a:lnTo>
                  <a:lnTo>
                    <a:pt x="0" y="9771"/>
                  </a:lnTo>
                  <a:lnTo>
                    <a:pt x="18" y="13097"/>
                  </a:lnTo>
                  <a:lnTo>
                    <a:pt x="248" y="15169"/>
                  </a:lnTo>
                  <a:lnTo>
                    <a:pt x="1138" y="17262"/>
                  </a:lnTo>
                  <a:lnTo>
                    <a:pt x="2799" y="19690"/>
                  </a:lnTo>
                  <a:lnTo>
                    <a:pt x="3782" y="20798"/>
                  </a:lnTo>
                  <a:cubicBezTo>
                    <a:pt x="4899" y="21023"/>
                    <a:pt x="6019" y="21191"/>
                    <a:pt x="7141" y="21301"/>
                  </a:cubicBezTo>
                  <a:close/>
                </a:path>
              </a:pathLst>
            </a:custGeom>
            <a:solidFill>
              <a:srgbClr val="000000"/>
            </a:solidFill>
            <a:ln w="25400" cap="flat">
              <a:solidFill>
                <a:srgbClr val="000000"/>
              </a:solidFill>
              <a:prstDash val="solid"/>
              <a:miter lim="400000"/>
            </a:ln>
            <a:effectLst/>
          </p:spPr>
          <p:txBody>
            <a:bodyPr wrap="square" lIns="35719" tIns="35719" rIns="35719" bIns="35719" numCol="1" anchor="ctr">
              <a:noAutofit/>
            </a:bodyPr>
            <a:lstStyle/>
            <a:p>
              <a:pPr algn="ctr" defTabSz="410583" hangingPunct="0">
                <a:defRPr sz="2400"/>
              </a:pPr>
              <a:endParaRPr sz="1687" kern="0">
                <a:solidFill>
                  <a:srgbClr val="000000"/>
                </a:solidFill>
                <a:sym typeface="Helvetica Light"/>
              </a:endParaRPr>
            </a:p>
          </p:txBody>
        </p:sp>
        <p:sp>
          <p:nvSpPr>
            <p:cNvPr id="417" name="Shape 417"/>
            <p:cNvSpPr/>
            <p:nvPr/>
          </p:nvSpPr>
          <p:spPr>
            <a:xfrm>
              <a:off x="147047" y="421485"/>
              <a:ext cx="1528447" cy="723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700">
                  <a:solidFill>
                    <a:srgbClr val="FFFFFF"/>
                  </a:solidFill>
                </a:defRPr>
              </a:lvl1pPr>
            </a:lstStyle>
            <a:p>
              <a:pPr algn="ctr" defTabSz="410583" hangingPunct="0"/>
              <a:r>
                <a:rPr sz="1195" kern="0">
                  <a:sym typeface="Helvetica Light"/>
                </a:rPr>
                <a:t>midwater trawl</a:t>
              </a:r>
            </a:p>
          </p:txBody>
        </p:sp>
      </p:grpSp>
      <p:grpSp>
        <p:nvGrpSpPr>
          <p:cNvPr id="421" name="Group 421"/>
          <p:cNvGrpSpPr/>
          <p:nvPr/>
        </p:nvGrpSpPr>
        <p:grpSpPr>
          <a:xfrm>
            <a:off x="6209277" y="2771761"/>
            <a:ext cx="1468963" cy="470528"/>
            <a:chOff x="0" y="0"/>
            <a:chExt cx="2089189" cy="669194"/>
          </a:xfrm>
        </p:grpSpPr>
        <p:pic>
          <p:nvPicPr>
            <p:cNvPr id="419" name="pasted-image.tif"/>
            <p:cNvPicPr>
              <a:picLocks noChangeAspect="1"/>
            </p:cNvPicPr>
            <p:nvPr/>
          </p:nvPicPr>
          <p:blipFill>
            <a:blip r:embed="rId10"/>
            <a:stretch>
              <a:fillRect/>
            </a:stretch>
          </p:blipFill>
          <p:spPr>
            <a:xfrm>
              <a:off x="0" y="0"/>
              <a:ext cx="2089189" cy="669194"/>
            </a:xfrm>
            <a:prstGeom prst="rect">
              <a:avLst/>
            </a:prstGeom>
            <a:ln w="12700" cap="flat">
              <a:noFill/>
              <a:miter lim="400000"/>
            </a:ln>
            <a:effectLst/>
          </p:spPr>
        </p:pic>
        <p:sp>
          <p:nvSpPr>
            <p:cNvPr id="420" name="Shape 420"/>
            <p:cNvSpPr/>
            <p:nvPr/>
          </p:nvSpPr>
          <p:spPr>
            <a:xfrm>
              <a:off x="690653" y="190923"/>
              <a:ext cx="565397" cy="287349"/>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1200">
                  <a:solidFill>
                    <a:srgbClr val="FFFFFF"/>
                  </a:solidFill>
                </a:defRPr>
              </a:lvl1pPr>
            </a:lstStyle>
            <a:p>
              <a:pPr algn="ctr" defTabSz="410583" hangingPunct="0"/>
              <a:r>
                <a:rPr sz="844" kern="0">
                  <a:sym typeface="Helvetica Light"/>
                </a:rPr>
                <a:t>whiting</a:t>
              </a:r>
            </a:p>
          </p:txBody>
        </p:sp>
      </p:grpSp>
      <p:sp>
        <p:nvSpPr>
          <p:cNvPr id="437" name="Shape 437"/>
          <p:cNvSpPr/>
          <p:nvPr/>
        </p:nvSpPr>
        <p:spPr>
          <a:xfrm>
            <a:off x="7004319" y="2356442"/>
            <a:ext cx="108248" cy="4171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grpSp>
        <p:nvGrpSpPr>
          <p:cNvPr id="425" name="Group 425"/>
          <p:cNvGrpSpPr/>
          <p:nvPr/>
        </p:nvGrpSpPr>
        <p:grpSpPr>
          <a:xfrm>
            <a:off x="6814959" y="3399193"/>
            <a:ext cx="1134042" cy="1134041"/>
            <a:chOff x="0" y="0"/>
            <a:chExt cx="1612857" cy="1612857"/>
          </a:xfrm>
        </p:grpSpPr>
        <p:pic>
          <p:nvPicPr>
            <p:cNvPr id="423" name="pasted-image.tif"/>
            <p:cNvPicPr>
              <a:picLocks noChangeAspect="1"/>
            </p:cNvPicPr>
            <p:nvPr/>
          </p:nvPicPr>
          <p:blipFill>
            <a:blip r:embed="rId11"/>
            <a:stretch>
              <a:fillRect/>
            </a:stretch>
          </p:blipFill>
          <p:spPr>
            <a:xfrm>
              <a:off x="0" y="0"/>
              <a:ext cx="1612857" cy="1612857"/>
            </a:xfrm>
            <a:prstGeom prst="rect">
              <a:avLst/>
            </a:prstGeom>
            <a:ln w="12700" cap="flat">
              <a:noFill/>
              <a:miter lim="400000"/>
            </a:ln>
            <a:effectLst/>
          </p:spPr>
        </p:pic>
        <p:sp>
          <p:nvSpPr>
            <p:cNvPr id="424" name="Shape 424"/>
            <p:cNvSpPr/>
            <p:nvPr/>
          </p:nvSpPr>
          <p:spPr>
            <a:xfrm>
              <a:off x="523240" y="569273"/>
              <a:ext cx="930877" cy="3292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1400">
                  <a:solidFill>
                    <a:srgbClr val="FFFFFF"/>
                  </a:solidFill>
                </a:defRPr>
              </a:lvl1pPr>
            </a:lstStyle>
            <a:p>
              <a:pPr algn="ctr" defTabSz="410583" hangingPunct="0"/>
              <a:r>
                <a:rPr sz="984" kern="0" dirty="0">
                  <a:sym typeface="Helvetica Light"/>
                </a:rPr>
                <a:t>halibut</a:t>
              </a:r>
            </a:p>
          </p:txBody>
        </p:sp>
      </p:grpSp>
      <p:sp>
        <p:nvSpPr>
          <p:cNvPr id="438" name="Shape 438"/>
          <p:cNvSpPr/>
          <p:nvPr/>
        </p:nvSpPr>
        <p:spPr>
          <a:xfrm>
            <a:off x="7569301" y="2356446"/>
            <a:ext cx="268086" cy="1320822"/>
          </a:xfrm>
          <a:custGeom>
            <a:avLst/>
            <a:gdLst/>
            <a:ahLst/>
            <a:cxnLst>
              <a:cxn ang="0">
                <a:pos x="wd2" y="hd2"/>
              </a:cxn>
              <a:cxn ang="5400000">
                <a:pos x="wd2" y="hd2"/>
              </a:cxn>
              <a:cxn ang="10800000">
                <a:pos x="wd2" y="hd2"/>
              </a:cxn>
              <a:cxn ang="16200000">
                <a:pos x="wd2" y="hd2"/>
              </a:cxn>
            </a:cxnLst>
            <a:rect l="0" t="0" r="r" b="b"/>
            <a:pathLst>
              <a:path w="16280" h="21600" extrusionOk="0">
                <a:moveTo>
                  <a:pt x="4256" y="21600"/>
                </a:moveTo>
                <a:cubicBezTo>
                  <a:pt x="21600" y="14887"/>
                  <a:pt x="20181" y="7687"/>
                  <a:pt x="0" y="0"/>
                </a:cubicBezTo>
              </a:path>
            </a:pathLst>
          </a:custGeom>
          <a:ln w="25400">
            <a:solidFill>
              <a:srgbClr val="000000"/>
            </a:solidFill>
            <a:miter lim="400000"/>
            <a:headEnd type="arrow"/>
          </a:ln>
        </p:spPr>
        <p:txBody>
          <a:bodyPr lIns="64266" tIns="32133" rIns="64266" bIns="32133"/>
          <a:lstStyle/>
          <a:p>
            <a:pPr algn="ctr" defTabSz="410583" hangingPunct="0"/>
            <a:endParaRPr sz="2531" kern="0">
              <a:solidFill>
                <a:srgbClr val="000000"/>
              </a:solidFill>
              <a:sym typeface="Helvetica Light"/>
            </a:endParaRPr>
          </a:p>
        </p:txBody>
      </p:sp>
      <p:sp>
        <p:nvSpPr>
          <p:cNvPr id="427" name="Shape 427"/>
          <p:cNvSpPr/>
          <p:nvPr/>
        </p:nvSpPr>
        <p:spPr>
          <a:xfrm>
            <a:off x="5173489" y="5300884"/>
            <a:ext cx="1845025" cy="1370664"/>
          </a:xfrm>
          <a:prstGeom prst="rect">
            <a:avLst/>
          </a:prstGeom>
          <a:ln w="12700">
            <a:miter lim="400000"/>
          </a:ln>
          <a:extLst>
            <a:ext uri="{C572A759-6A51-4108-AA02-DFA0A04FC94B}">
              <ma14:wrappingTextBoxFlag xmlns:ma14="http://schemas.microsoft.com/office/mac/drawingml/2011/main" xmlns="" val="1"/>
            </a:ext>
          </a:extLst>
        </p:spPr>
        <p:txBody>
          <a:bodyPr wrap="none" lIns="35703" tIns="35703" rIns="35703" bIns="35703" anchor="ctr">
            <a:spAutoFit/>
          </a:bodyPr>
          <a:lstStyle/>
          <a:p>
            <a:pPr algn="ctr" defTabSz="410583" hangingPunct="0"/>
            <a:r>
              <a:rPr sz="2531" kern="0">
                <a:solidFill>
                  <a:srgbClr val="000000"/>
                </a:solidFill>
                <a:sym typeface="Helvetica Light"/>
              </a:rPr>
              <a:t>Management</a:t>
            </a:r>
          </a:p>
          <a:p>
            <a:pPr algn="ctr" defTabSz="410583" hangingPunct="0">
              <a:defRPr sz="2900"/>
            </a:pPr>
            <a:r>
              <a:rPr sz="1969" kern="0">
                <a:solidFill>
                  <a:srgbClr val="000000"/>
                </a:solidFill>
                <a:sym typeface="Helvetica Light"/>
              </a:rPr>
              <a:t>ITQs</a:t>
            </a:r>
          </a:p>
          <a:p>
            <a:pPr algn="ctr" defTabSz="410583" hangingPunct="0">
              <a:defRPr sz="2900"/>
            </a:pPr>
            <a:r>
              <a:rPr sz="1969" kern="0">
                <a:solidFill>
                  <a:srgbClr val="000000"/>
                </a:solidFill>
                <a:sym typeface="Helvetica Light"/>
              </a:rPr>
              <a:t>TACs</a:t>
            </a:r>
          </a:p>
          <a:p>
            <a:pPr algn="ctr" defTabSz="410583" hangingPunct="0">
              <a:defRPr sz="2900"/>
            </a:pPr>
            <a:r>
              <a:rPr sz="1969" kern="0">
                <a:solidFill>
                  <a:srgbClr val="000000"/>
                </a:solidFill>
                <a:sym typeface="Helvetica Light"/>
              </a:rPr>
              <a:t>Seasonal</a:t>
            </a:r>
          </a:p>
        </p:txBody>
      </p:sp>
      <p:sp>
        <p:nvSpPr>
          <p:cNvPr id="428" name="Shape 428"/>
          <p:cNvSpPr>
            <a:spLocks noGrp="1"/>
          </p:cNvSpPr>
          <p:nvPr>
            <p:ph type="title" idx="4294967295"/>
          </p:nvPr>
        </p:nvSpPr>
        <p:spPr>
          <a:xfrm>
            <a:off x="1735297" y="292135"/>
            <a:ext cx="8262985" cy="629179"/>
          </a:xfrm>
          <a:prstGeom prst="rect">
            <a:avLst/>
          </a:prstGeom>
        </p:spPr>
        <p:txBody>
          <a:bodyPr>
            <a:normAutofit fontScale="90000"/>
          </a:bodyPr>
          <a:lstStyle>
            <a:lvl1pPr defTabSz="379729">
              <a:defRPr sz="5200"/>
            </a:lvl1pPr>
          </a:lstStyle>
          <a:p>
            <a:r>
              <a:rPr lang="en-US" dirty="0"/>
              <a:t>fishing practices are</a:t>
            </a:r>
            <a:r>
              <a:rPr dirty="0"/>
              <a:t> diverse</a:t>
            </a:r>
            <a:r>
              <a:rPr lang="en-US" dirty="0"/>
              <a:t> on the west coast</a:t>
            </a:r>
            <a:endParaRPr dirty="0"/>
          </a:p>
        </p:txBody>
      </p:sp>
    </p:spTree>
    <p:extLst>
      <p:ext uri="{BB962C8B-B14F-4D97-AF65-F5344CB8AC3E}">
        <p14:creationId xmlns:p14="http://schemas.microsoft.com/office/powerpoint/2010/main" val="49602972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463" y="916394"/>
            <a:ext cx="6663120" cy="1398472"/>
          </a:xfrm>
        </p:spPr>
        <p:txBody>
          <a:bodyPr/>
          <a:lstStyle/>
          <a:p>
            <a:r>
              <a:rPr lang="en-US" b="0" dirty="0"/>
              <a:t>Fishing vessels are embedded within participation networks</a:t>
            </a:r>
          </a:p>
        </p:txBody>
      </p:sp>
      <p:sp>
        <p:nvSpPr>
          <p:cNvPr id="3" name="Text Placeholder 2"/>
          <p:cNvSpPr>
            <a:spLocks noGrp="1"/>
          </p:cNvSpPr>
          <p:nvPr>
            <p:ph type="body" sz="quarter" idx="10"/>
          </p:nvPr>
        </p:nvSpPr>
        <p:spPr>
          <a:xfrm>
            <a:off x="1689129" y="3666706"/>
            <a:ext cx="2518979" cy="3093604"/>
          </a:xfrm>
        </p:spPr>
        <p:txBody>
          <a:bodyPr>
            <a:normAutofit fontScale="92500"/>
          </a:bodyPr>
          <a:lstStyle/>
          <a:p>
            <a:pPr algn="l"/>
            <a:r>
              <a:rPr lang="en-US" sz="3234" dirty="0"/>
              <a:t>The adaptive capacity of these networks varies from community to community</a:t>
            </a:r>
          </a:p>
        </p:txBody>
      </p:sp>
      <p:sp>
        <p:nvSpPr>
          <p:cNvPr id="4" name="Text Placeholder 3"/>
          <p:cNvSpPr>
            <a:spLocks noGrp="1"/>
          </p:cNvSpPr>
          <p:nvPr>
            <p:ph type="body" sz="quarter" idx="11"/>
          </p:nvPr>
        </p:nvSpPr>
        <p:spPr/>
        <p:txBody>
          <a:bodyPr/>
          <a:lstStyle/>
          <a:p>
            <a:pPr algn="ctr"/>
            <a:r>
              <a:rPr lang="en-US" dirty="0"/>
              <a:t>NWFSC</a:t>
            </a:r>
          </a:p>
        </p:txBody>
      </p:sp>
      <p:pic>
        <p:nvPicPr>
          <p:cNvPr id="7" name="Picture 6" descr="main_fi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115" y="2076207"/>
            <a:ext cx="6245475" cy="4684105"/>
          </a:xfrm>
          <a:prstGeom prst="rect">
            <a:avLst/>
          </a:prstGeom>
        </p:spPr>
      </p:pic>
      <p:sp>
        <p:nvSpPr>
          <p:cNvPr id="10" name="Oval 9"/>
          <p:cNvSpPr>
            <a:spLocks/>
          </p:cNvSpPr>
          <p:nvPr/>
        </p:nvSpPr>
        <p:spPr>
          <a:xfrm>
            <a:off x="8320568" y="5862742"/>
            <a:ext cx="625163" cy="630936"/>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10" tIns="45705" rIns="91410" bIns="45705" spcCol="0" rtlCol="0" anchor="ctr"/>
          <a:lstStyle/>
          <a:p>
            <a:pPr algn="ctr" defTabSz="457011"/>
            <a:r>
              <a:rPr lang="en-US" sz="773" dirty="0">
                <a:solidFill>
                  <a:prstClr val="white"/>
                </a:solidFill>
                <a:latin typeface="Arial Narrow"/>
                <a:sym typeface="Helvetica Light"/>
              </a:rPr>
              <a:t>Pacific whiting</a:t>
            </a:r>
          </a:p>
        </p:txBody>
      </p:sp>
    </p:spTree>
    <p:extLst>
      <p:ext uri="{BB962C8B-B14F-4D97-AF65-F5344CB8AC3E}">
        <p14:creationId xmlns:p14="http://schemas.microsoft.com/office/powerpoint/2010/main" val="237024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B49BF-274E-D44F-BC0E-9EC16092A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718" y="325120"/>
            <a:ext cx="4498802" cy="5821979"/>
          </a:xfrm>
          <a:prstGeom prst="rect">
            <a:avLst/>
          </a:prstGeom>
        </p:spPr>
      </p:pic>
    </p:spTree>
    <p:extLst>
      <p:ext uri="{BB962C8B-B14F-4D97-AF65-F5344CB8AC3E}">
        <p14:creationId xmlns:p14="http://schemas.microsoft.com/office/powerpoint/2010/main" val="184497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E63-AF81-1E48-9B36-4B6F6CF944C3}"/>
              </a:ext>
            </a:extLst>
          </p:cNvPr>
          <p:cNvSpPr>
            <a:spLocks noGrp="1"/>
          </p:cNvSpPr>
          <p:nvPr>
            <p:ph type="title"/>
          </p:nvPr>
        </p:nvSpPr>
        <p:spPr/>
        <p:txBody>
          <a:bodyPr/>
          <a:lstStyle/>
          <a:p>
            <a:r>
              <a:rPr lang="en-US" dirty="0"/>
              <a:t>Placeholder for dummy network</a:t>
            </a:r>
          </a:p>
        </p:txBody>
      </p:sp>
    </p:spTree>
    <p:extLst>
      <p:ext uri="{BB962C8B-B14F-4D97-AF65-F5344CB8AC3E}">
        <p14:creationId xmlns:p14="http://schemas.microsoft.com/office/powerpoint/2010/main" val="328600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A753C-94D1-8A46-8DE3-348C1C6D4B59}"/>
              </a:ext>
            </a:extLst>
          </p:cNvPr>
          <p:cNvSpPr txBox="1"/>
          <p:nvPr/>
        </p:nvSpPr>
        <p:spPr>
          <a:xfrm>
            <a:off x="129993" y="1334112"/>
            <a:ext cx="3235822" cy="1200329"/>
          </a:xfrm>
          <a:prstGeom prst="rect">
            <a:avLst/>
          </a:prstGeom>
          <a:noFill/>
        </p:spPr>
        <p:txBody>
          <a:bodyPr wrap="none" rtlCol="0">
            <a:spAutoFit/>
          </a:bodyPr>
          <a:lstStyle/>
          <a:p>
            <a:r>
              <a:rPr lang="en-US" sz="2400" dirty="0"/>
              <a:t>North Washington Coast</a:t>
            </a:r>
          </a:p>
          <a:p>
            <a:endParaRPr lang="en-US" sz="2400" dirty="0"/>
          </a:p>
          <a:p>
            <a:r>
              <a:rPr lang="en-US" sz="2400" dirty="0"/>
              <a:t>Nodes: 6</a:t>
            </a:r>
          </a:p>
        </p:txBody>
      </p:sp>
      <p:sp>
        <p:nvSpPr>
          <p:cNvPr id="4" name="TextBox 3">
            <a:extLst>
              <a:ext uri="{FF2B5EF4-FFF2-40B4-BE49-F238E27FC236}">
                <a16:creationId xmlns:a16="http://schemas.microsoft.com/office/drawing/2014/main" id="{AC5BADAA-599C-E94E-B614-FE3800861C08}"/>
              </a:ext>
            </a:extLst>
          </p:cNvPr>
          <p:cNvSpPr txBox="1"/>
          <p:nvPr/>
        </p:nvSpPr>
        <p:spPr>
          <a:xfrm>
            <a:off x="129993" y="4192990"/>
            <a:ext cx="1416413" cy="1200329"/>
          </a:xfrm>
          <a:prstGeom prst="rect">
            <a:avLst/>
          </a:prstGeom>
          <a:noFill/>
        </p:spPr>
        <p:txBody>
          <a:bodyPr wrap="none" rtlCol="0">
            <a:spAutoFit/>
          </a:bodyPr>
          <a:lstStyle/>
          <a:p>
            <a:r>
              <a:rPr lang="en-US" sz="2400" dirty="0"/>
              <a:t>Monterey</a:t>
            </a:r>
          </a:p>
          <a:p>
            <a:endParaRPr lang="en-US" sz="2400" dirty="0"/>
          </a:p>
          <a:p>
            <a:r>
              <a:rPr lang="en-US" sz="2400" dirty="0"/>
              <a:t>Nodes: 5</a:t>
            </a:r>
          </a:p>
        </p:txBody>
      </p:sp>
      <p:sp>
        <p:nvSpPr>
          <p:cNvPr id="5" name="TextBox 4">
            <a:extLst>
              <a:ext uri="{FF2B5EF4-FFF2-40B4-BE49-F238E27FC236}">
                <a16:creationId xmlns:a16="http://schemas.microsoft.com/office/drawing/2014/main" id="{2141F702-92F0-E54E-A70E-8C821FB7DBA5}"/>
              </a:ext>
            </a:extLst>
          </p:cNvPr>
          <p:cNvSpPr txBox="1"/>
          <p:nvPr/>
        </p:nvSpPr>
        <p:spPr>
          <a:xfrm>
            <a:off x="6824200" y="1337275"/>
            <a:ext cx="1289264" cy="1200329"/>
          </a:xfrm>
          <a:prstGeom prst="rect">
            <a:avLst/>
          </a:prstGeom>
          <a:noFill/>
        </p:spPr>
        <p:txBody>
          <a:bodyPr wrap="none" rtlCol="0">
            <a:spAutoFit/>
          </a:bodyPr>
          <a:lstStyle/>
          <a:p>
            <a:r>
              <a:rPr lang="en-US" sz="2400" dirty="0"/>
              <a:t>Newport</a:t>
            </a:r>
          </a:p>
          <a:p>
            <a:endParaRPr lang="en-US" sz="2400" dirty="0"/>
          </a:p>
          <a:p>
            <a:r>
              <a:rPr lang="en-US" sz="2400" dirty="0"/>
              <a:t>Nodes: 6</a:t>
            </a:r>
          </a:p>
        </p:txBody>
      </p:sp>
      <p:sp>
        <p:nvSpPr>
          <p:cNvPr id="6" name="TextBox 5">
            <a:extLst>
              <a:ext uri="{FF2B5EF4-FFF2-40B4-BE49-F238E27FC236}">
                <a16:creationId xmlns:a16="http://schemas.microsoft.com/office/drawing/2014/main" id="{0B2D7562-CDF5-F24D-B77E-3CD55A96F66D}"/>
              </a:ext>
            </a:extLst>
          </p:cNvPr>
          <p:cNvSpPr txBox="1"/>
          <p:nvPr/>
        </p:nvSpPr>
        <p:spPr>
          <a:xfrm>
            <a:off x="6824200" y="4172326"/>
            <a:ext cx="1421671" cy="1200329"/>
          </a:xfrm>
          <a:prstGeom prst="rect">
            <a:avLst/>
          </a:prstGeom>
          <a:noFill/>
        </p:spPr>
        <p:txBody>
          <a:bodyPr wrap="none" rtlCol="0">
            <a:spAutoFit/>
          </a:bodyPr>
          <a:lstStyle/>
          <a:p>
            <a:r>
              <a:rPr lang="en-US" sz="2400" dirty="0"/>
              <a:t>San Diego</a:t>
            </a:r>
          </a:p>
          <a:p>
            <a:endParaRPr lang="en-US" sz="2400" dirty="0"/>
          </a:p>
          <a:p>
            <a:r>
              <a:rPr lang="en-US" sz="2400" dirty="0"/>
              <a:t>Nodes: 6</a:t>
            </a:r>
          </a:p>
        </p:txBody>
      </p:sp>
      <p:sp>
        <p:nvSpPr>
          <p:cNvPr id="7" name="Title 6">
            <a:extLst>
              <a:ext uri="{FF2B5EF4-FFF2-40B4-BE49-F238E27FC236}">
                <a16:creationId xmlns:a16="http://schemas.microsoft.com/office/drawing/2014/main" id="{E2264B8B-C218-144F-B348-17F6A2A2DF31}"/>
              </a:ext>
            </a:extLst>
          </p:cNvPr>
          <p:cNvSpPr>
            <a:spLocks noGrp="1"/>
          </p:cNvSpPr>
          <p:nvPr>
            <p:ph type="title"/>
          </p:nvPr>
        </p:nvSpPr>
        <p:spPr>
          <a:xfrm>
            <a:off x="211300" y="263560"/>
            <a:ext cx="11769400" cy="1325563"/>
          </a:xfrm>
        </p:spPr>
        <p:txBody>
          <a:bodyPr>
            <a:normAutofit/>
          </a:bodyPr>
          <a:lstStyle/>
          <a:p>
            <a:pPr algn="ctr"/>
            <a:r>
              <a:rPr lang="en-US" sz="4000" dirty="0"/>
              <a:t>2019-2020 fisheries participation networks </a:t>
            </a:r>
            <a:r>
              <a:rPr lang="en-US" sz="2400" dirty="0"/>
              <a:t>(by IOPAC port group)</a:t>
            </a:r>
          </a:p>
        </p:txBody>
      </p:sp>
      <p:pic>
        <p:nvPicPr>
          <p:cNvPr id="22" name="Picture 21">
            <a:extLst>
              <a:ext uri="{FF2B5EF4-FFF2-40B4-BE49-F238E27FC236}">
                <a16:creationId xmlns:a16="http://schemas.microsoft.com/office/drawing/2014/main" id="{F746CE11-0CD5-BE4C-AAE3-414414712B56}"/>
              </a:ext>
            </a:extLst>
          </p:cNvPr>
          <p:cNvPicPr>
            <a:picLocks noChangeAspect="1"/>
          </p:cNvPicPr>
          <p:nvPr/>
        </p:nvPicPr>
        <p:blipFill>
          <a:blip r:embed="rId2"/>
          <a:stretch>
            <a:fillRect/>
          </a:stretch>
        </p:blipFill>
        <p:spPr>
          <a:xfrm>
            <a:off x="8567019" y="3528615"/>
            <a:ext cx="3688080" cy="3688080"/>
          </a:xfrm>
          <a:prstGeom prst="rect">
            <a:avLst/>
          </a:prstGeom>
        </p:spPr>
      </p:pic>
      <p:pic>
        <p:nvPicPr>
          <p:cNvPr id="24" name="Picture 23">
            <a:extLst>
              <a:ext uri="{FF2B5EF4-FFF2-40B4-BE49-F238E27FC236}">
                <a16:creationId xmlns:a16="http://schemas.microsoft.com/office/drawing/2014/main" id="{853E63A0-2015-B443-BAF9-85030BDEC5DB}"/>
              </a:ext>
            </a:extLst>
          </p:cNvPr>
          <p:cNvPicPr>
            <a:picLocks noChangeAspect="1"/>
          </p:cNvPicPr>
          <p:nvPr/>
        </p:nvPicPr>
        <p:blipFill>
          <a:blip r:embed="rId3"/>
          <a:stretch>
            <a:fillRect/>
          </a:stretch>
        </p:blipFill>
        <p:spPr>
          <a:xfrm>
            <a:off x="2747040" y="3528615"/>
            <a:ext cx="3688080" cy="3688080"/>
          </a:xfrm>
          <a:prstGeom prst="rect">
            <a:avLst/>
          </a:prstGeom>
        </p:spPr>
      </p:pic>
      <p:pic>
        <p:nvPicPr>
          <p:cNvPr id="28" name="Picture 27">
            <a:extLst>
              <a:ext uri="{FF2B5EF4-FFF2-40B4-BE49-F238E27FC236}">
                <a16:creationId xmlns:a16="http://schemas.microsoft.com/office/drawing/2014/main" id="{1DC7C530-1292-DA45-8077-780624585585}"/>
              </a:ext>
            </a:extLst>
          </p:cNvPr>
          <p:cNvPicPr>
            <a:picLocks noChangeAspect="1"/>
          </p:cNvPicPr>
          <p:nvPr/>
        </p:nvPicPr>
        <p:blipFill>
          <a:blip r:embed="rId4"/>
          <a:stretch>
            <a:fillRect/>
          </a:stretch>
        </p:blipFill>
        <p:spPr>
          <a:xfrm>
            <a:off x="8567019" y="736640"/>
            <a:ext cx="3688080" cy="3688080"/>
          </a:xfrm>
          <a:prstGeom prst="rect">
            <a:avLst/>
          </a:prstGeom>
        </p:spPr>
      </p:pic>
      <p:pic>
        <p:nvPicPr>
          <p:cNvPr id="30" name="Picture 29">
            <a:extLst>
              <a:ext uri="{FF2B5EF4-FFF2-40B4-BE49-F238E27FC236}">
                <a16:creationId xmlns:a16="http://schemas.microsoft.com/office/drawing/2014/main" id="{27B34AEF-C195-2F41-8653-3AB2061141BC}"/>
              </a:ext>
            </a:extLst>
          </p:cNvPr>
          <p:cNvPicPr>
            <a:picLocks noChangeAspect="1"/>
          </p:cNvPicPr>
          <p:nvPr/>
        </p:nvPicPr>
        <p:blipFill>
          <a:blip r:embed="rId5"/>
          <a:stretch>
            <a:fillRect/>
          </a:stretch>
        </p:blipFill>
        <p:spPr>
          <a:xfrm>
            <a:off x="2606090" y="736640"/>
            <a:ext cx="3688080" cy="3688080"/>
          </a:xfrm>
          <a:prstGeom prst="rect">
            <a:avLst/>
          </a:prstGeom>
        </p:spPr>
      </p:pic>
    </p:spTree>
    <p:extLst>
      <p:ext uri="{BB962C8B-B14F-4D97-AF65-F5344CB8AC3E}">
        <p14:creationId xmlns:p14="http://schemas.microsoft.com/office/powerpoint/2010/main" val="342773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North WA Coast over time: less connected?</a:t>
            </a:r>
          </a:p>
        </p:txBody>
      </p:sp>
      <p:sp>
        <p:nvSpPr>
          <p:cNvPr id="16" name="TextBox 15">
            <a:extLst>
              <a:ext uri="{FF2B5EF4-FFF2-40B4-BE49-F238E27FC236}">
                <a16:creationId xmlns:a16="http://schemas.microsoft.com/office/drawing/2014/main" id="{C390C87E-9A77-7845-9D7F-311A07B7CE1F}"/>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17" name="TextBox 16">
            <a:extLst>
              <a:ext uri="{FF2B5EF4-FFF2-40B4-BE49-F238E27FC236}">
                <a16:creationId xmlns:a16="http://schemas.microsoft.com/office/drawing/2014/main" id="{E9E8D1F5-C9B1-5D45-AFEC-2963949A669A}"/>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18" name="TextBox 17">
            <a:extLst>
              <a:ext uri="{FF2B5EF4-FFF2-40B4-BE49-F238E27FC236}">
                <a16:creationId xmlns:a16="http://schemas.microsoft.com/office/drawing/2014/main" id="{2C7F05EA-2635-6342-ACB2-39A21F80B59E}"/>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19" name="TextBox 18">
            <a:extLst>
              <a:ext uri="{FF2B5EF4-FFF2-40B4-BE49-F238E27FC236}">
                <a16:creationId xmlns:a16="http://schemas.microsoft.com/office/drawing/2014/main" id="{AC30D932-19A6-6643-9E9D-12643DB31EA8}"/>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12" name="Picture 11">
            <a:extLst>
              <a:ext uri="{FF2B5EF4-FFF2-40B4-BE49-F238E27FC236}">
                <a16:creationId xmlns:a16="http://schemas.microsoft.com/office/drawing/2014/main" id="{155A863F-7A83-7546-AA55-20763DA1B2FE}"/>
              </a:ext>
            </a:extLst>
          </p:cNvPr>
          <p:cNvPicPr>
            <a:picLocks noChangeAspect="1"/>
          </p:cNvPicPr>
          <p:nvPr/>
        </p:nvPicPr>
        <p:blipFill>
          <a:blip r:embed="rId3"/>
          <a:stretch>
            <a:fillRect/>
          </a:stretch>
        </p:blipFill>
        <p:spPr>
          <a:xfrm>
            <a:off x="8734469" y="2788784"/>
            <a:ext cx="3048000" cy="3048000"/>
          </a:xfrm>
          <a:prstGeom prst="rect">
            <a:avLst/>
          </a:prstGeom>
        </p:spPr>
      </p:pic>
      <p:pic>
        <p:nvPicPr>
          <p:cNvPr id="14" name="Picture 13">
            <a:extLst>
              <a:ext uri="{FF2B5EF4-FFF2-40B4-BE49-F238E27FC236}">
                <a16:creationId xmlns:a16="http://schemas.microsoft.com/office/drawing/2014/main" id="{011CE6FB-F50B-6042-89DA-FF691242A837}"/>
              </a:ext>
            </a:extLst>
          </p:cNvPr>
          <p:cNvPicPr>
            <a:picLocks noChangeAspect="1"/>
          </p:cNvPicPr>
          <p:nvPr/>
        </p:nvPicPr>
        <p:blipFill>
          <a:blip r:embed="rId4"/>
          <a:stretch>
            <a:fillRect/>
          </a:stretch>
        </p:blipFill>
        <p:spPr>
          <a:xfrm>
            <a:off x="5686469" y="2763079"/>
            <a:ext cx="3048000" cy="3048000"/>
          </a:xfrm>
          <a:prstGeom prst="rect">
            <a:avLst/>
          </a:prstGeom>
        </p:spPr>
      </p:pic>
      <p:pic>
        <p:nvPicPr>
          <p:cNvPr id="20" name="Picture 19">
            <a:extLst>
              <a:ext uri="{FF2B5EF4-FFF2-40B4-BE49-F238E27FC236}">
                <a16:creationId xmlns:a16="http://schemas.microsoft.com/office/drawing/2014/main" id="{E8268838-F4F0-CF4D-A773-1551DBF97A85}"/>
              </a:ext>
            </a:extLst>
          </p:cNvPr>
          <p:cNvPicPr>
            <a:picLocks noChangeAspect="1"/>
          </p:cNvPicPr>
          <p:nvPr/>
        </p:nvPicPr>
        <p:blipFill>
          <a:blip r:embed="rId5"/>
          <a:stretch>
            <a:fillRect/>
          </a:stretch>
        </p:blipFill>
        <p:spPr>
          <a:xfrm>
            <a:off x="2872895" y="2788784"/>
            <a:ext cx="3048000" cy="3048000"/>
          </a:xfrm>
          <a:prstGeom prst="rect">
            <a:avLst/>
          </a:prstGeom>
        </p:spPr>
      </p:pic>
      <p:pic>
        <p:nvPicPr>
          <p:cNvPr id="24" name="Picture 23">
            <a:extLst>
              <a:ext uri="{FF2B5EF4-FFF2-40B4-BE49-F238E27FC236}">
                <a16:creationId xmlns:a16="http://schemas.microsoft.com/office/drawing/2014/main" id="{5E229EFB-8A92-A640-8DF1-FFC32652E366}"/>
              </a:ext>
            </a:extLst>
          </p:cNvPr>
          <p:cNvPicPr>
            <a:picLocks noChangeAspect="1"/>
          </p:cNvPicPr>
          <p:nvPr/>
        </p:nvPicPr>
        <p:blipFill>
          <a:blip r:embed="rId6"/>
          <a:stretch>
            <a:fillRect/>
          </a:stretch>
        </p:blipFill>
        <p:spPr>
          <a:xfrm>
            <a:off x="0" y="2763079"/>
            <a:ext cx="3048000" cy="3048000"/>
          </a:xfrm>
          <a:prstGeom prst="rect">
            <a:avLst/>
          </a:prstGeom>
        </p:spPr>
      </p:pic>
    </p:spTree>
    <p:extLst>
      <p:ext uri="{BB962C8B-B14F-4D97-AF65-F5344CB8AC3E}">
        <p14:creationId xmlns:p14="http://schemas.microsoft.com/office/powerpoint/2010/main" val="4164213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C5A32E-E215-1B49-94DA-2636C7CF7951}"/>
              </a:ext>
            </a:extLst>
          </p:cNvPr>
          <p:cNvSpPr>
            <a:spLocks noGrp="1"/>
          </p:cNvSpPr>
          <p:nvPr>
            <p:ph type="title"/>
          </p:nvPr>
        </p:nvSpPr>
        <p:spPr/>
        <p:txBody>
          <a:bodyPr/>
          <a:lstStyle/>
          <a:p>
            <a:r>
              <a:rPr lang="en-US" dirty="0"/>
              <a:t>Newport over time: less connected?</a:t>
            </a:r>
          </a:p>
        </p:txBody>
      </p:sp>
      <p:sp>
        <p:nvSpPr>
          <p:cNvPr id="3" name="TextBox 2">
            <a:extLst>
              <a:ext uri="{FF2B5EF4-FFF2-40B4-BE49-F238E27FC236}">
                <a16:creationId xmlns:a16="http://schemas.microsoft.com/office/drawing/2014/main" id="{E0851A85-7270-1648-B90D-61FCFCA47EED}"/>
              </a:ext>
            </a:extLst>
          </p:cNvPr>
          <p:cNvSpPr txBox="1"/>
          <p:nvPr/>
        </p:nvSpPr>
        <p:spPr>
          <a:xfrm>
            <a:off x="977227" y="2203552"/>
            <a:ext cx="1212191" cy="461665"/>
          </a:xfrm>
          <a:prstGeom prst="rect">
            <a:avLst/>
          </a:prstGeom>
          <a:noFill/>
        </p:spPr>
        <p:txBody>
          <a:bodyPr wrap="none" rtlCol="0">
            <a:spAutoFit/>
          </a:bodyPr>
          <a:lstStyle/>
          <a:p>
            <a:r>
              <a:rPr lang="en-US" sz="2400" dirty="0"/>
              <a:t>2016-17</a:t>
            </a:r>
          </a:p>
        </p:txBody>
      </p:sp>
      <p:sp>
        <p:nvSpPr>
          <p:cNvPr id="4" name="TextBox 3">
            <a:extLst>
              <a:ext uri="{FF2B5EF4-FFF2-40B4-BE49-F238E27FC236}">
                <a16:creationId xmlns:a16="http://schemas.microsoft.com/office/drawing/2014/main" id="{90C9B2EC-BCBB-3B43-85B0-BF4ECC0BFCA2}"/>
              </a:ext>
            </a:extLst>
          </p:cNvPr>
          <p:cNvSpPr txBox="1"/>
          <p:nvPr/>
        </p:nvSpPr>
        <p:spPr>
          <a:xfrm>
            <a:off x="3857465" y="2203552"/>
            <a:ext cx="1212191" cy="461665"/>
          </a:xfrm>
          <a:prstGeom prst="rect">
            <a:avLst/>
          </a:prstGeom>
          <a:noFill/>
        </p:spPr>
        <p:txBody>
          <a:bodyPr wrap="none" rtlCol="0">
            <a:spAutoFit/>
          </a:bodyPr>
          <a:lstStyle/>
          <a:p>
            <a:r>
              <a:rPr lang="en-US" sz="2400" dirty="0"/>
              <a:t>2017-18</a:t>
            </a:r>
          </a:p>
        </p:txBody>
      </p:sp>
      <p:sp>
        <p:nvSpPr>
          <p:cNvPr id="5" name="TextBox 4">
            <a:extLst>
              <a:ext uri="{FF2B5EF4-FFF2-40B4-BE49-F238E27FC236}">
                <a16:creationId xmlns:a16="http://schemas.microsoft.com/office/drawing/2014/main" id="{7B50F08A-649F-9A44-9FFD-FC148CFC8B85}"/>
              </a:ext>
            </a:extLst>
          </p:cNvPr>
          <p:cNvSpPr txBox="1"/>
          <p:nvPr/>
        </p:nvSpPr>
        <p:spPr>
          <a:xfrm>
            <a:off x="6737703" y="2203552"/>
            <a:ext cx="1212191" cy="461665"/>
          </a:xfrm>
          <a:prstGeom prst="rect">
            <a:avLst/>
          </a:prstGeom>
          <a:noFill/>
        </p:spPr>
        <p:txBody>
          <a:bodyPr wrap="none" rtlCol="0">
            <a:spAutoFit/>
          </a:bodyPr>
          <a:lstStyle/>
          <a:p>
            <a:r>
              <a:rPr lang="en-US" sz="2400" dirty="0"/>
              <a:t>2018-19</a:t>
            </a:r>
          </a:p>
        </p:txBody>
      </p:sp>
      <p:sp>
        <p:nvSpPr>
          <p:cNvPr id="7" name="TextBox 6">
            <a:extLst>
              <a:ext uri="{FF2B5EF4-FFF2-40B4-BE49-F238E27FC236}">
                <a16:creationId xmlns:a16="http://schemas.microsoft.com/office/drawing/2014/main" id="{485A1A1F-38F5-274B-8E44-561417B5A48D}"/>
              </a:ext>
            </a:extLst>
          </p:cNvPr>
          <p:cNvSpPr txBox="1"/>
          <p:nvPr/>
        </p:nvSpPr>
        <p:spPr>
          <a:xfrm>
            <a:off x="9617942" y="2203552"/>
            <a:ext cx="1523174" cy="461665"/>
          </a:xfrm>
          <a:prstGeom prst="rect">
            <a:avLst/>
          </a:prstGeom>
          <a:noFill/>
        </p:spPr>
        <p:txBody>
          <a:bodyPr wrap="none" rtlCol="0">
            <a:spAutoFit/>
          </a:bodyPr>
          <a:lstStyle/>
          <a:p>
            <a:r>
              <a:rPr lang="en-US" sz="2400" dirty="0"/>
              <a:t>2019-2020</a:t>
            </a:r>
          </a:p>
        </p:txBody>
      </p:sp>
      <p:pic>
        <p:nvPicPr>
          <p:cNvPr id="20" name="Picture 19">
            <a:extLst>
              <a:ext uri="{FF2B5EF4-FFF2-40B4-BE49-F238E27FC236}">
                <a16:creationId xmlns:a16="http://schemas.microsoft.com/office/drawing/2014/main" id="{7B52D970-E6B3-734B-AC93-88D5CB521EE3}"/>
              </a:ext>
            </a:extLst>
          </p:cNvPr>
          <p:cNvPicPr>
            <a:picLocks noChangeAspect="1"/>
          </p:cNvPicPr>
          <p:nvPr/>
        </p:nvPicPr>
        <p:blipFill>
          <a:blip r:embed="rId3"/>
          <a:stretch>
            <a:fillRect/>
          </a:stretch>
        </p:blipFill>
        <p:spPr>
          <a:xfrm>
            <a:off x="8855529" y="2718591"/>
            <a:ext cx="3048000" cy="3048000"/>
          </a:xfrm>
          <a:prstGeom prst="rect">
            <a:avLst/>
          </a:prstGeom>
        </p:spPr>
      </p:pic>
      <p:pic>
        <p:nvPicPr>
          <p:cNvPr id="22" name="Picture 21">
            <a:extLst>
              <a:ext uri="{FF2B5EF4-FFF2-40B4-BE49-F238E27FC236}">
                <a16:creationId xmlns:a16="http://schemas.microsoft.com/office/drawing/2014/main" id="{3154782D-E04C-C24D-971A-F1AF2A8514D2}"/>
              </a:ext>
            </a:extLst>
          </p:cNvPr>
          <p:cNvPicPr>
            <a:picLocks noChangeAspect="1"/>
          </p:cNvPicPr>
          <p:nvPr/>
        </p:nvPicPr>
        <p:blipFill>
          <a:blip r:embed="rId4"/>
          <a:stretch>
            <a:fillRect/>
          </a:stretch>
        </p:blipFill>
        <p:spPr>
          <a:xfrm>
            <a:off x="5819798" y="2718591"/>
            <a:ext cx="3048000" cy="3048000"/>
          </a:xfrm>
          <a:prstGeom prst="rect">
            <a:avLst/>
          </a:prstGeom>
        </p:spPr>
      </p:pic>
      <p:pic>
        <p:nvPicPr>
          <p:cNvPr id="24" name="Picture 23">
            <a:extLst>
              <a:ext uri="{FF2B5EF4-FFF2-40B4-BE49-F238E27FC236}">
                <a16:creationId xmlns:a16="http://schemas.microsoft.com/office/drawing/2014/main" id="{E7423D65-B573-CD44-9634-9093B9672652}"/>
              </a:ext>
            </a:extLst>
          </p:cNvPr>
          <p:cNvPicPr>
            <a:picLocks noChangeAspect="1"/>
          </p:cNvPicPr>
          <p:nvPr/>
        </p:nvPicPr>
        <p:blipFill>
          <a:blip r:embed="rId5"/>
          <a:stretch>
            <a:fillRect/>
          </a:stretch>
        </p:blipFill>
        <p:spPr>
          <a:xfrm>
            <a:off x="2927291" y="2771965"/>
            <a:ext cx="3048000" cy="3048000"/>
          </a:xfrm>
          <a:prstGeom prst="rect">
            <a:avLst/>
          </a:prstGeom>
        </p:spPr>
      </p:pic>
      <p:pic>
        <p:nvPicPr>
          <p:cNvPr id="26" name="Picture 25">
            <a:extLst>
              <a:ext uri="{FF2B5EF4-FFF2-40B4-BE49-F238E27FC236}">
                <a16:creationId xmlns:a16="http://schemas.microsoft.com/office/drawing/2014/main" id="{E16EC672-91BA-8F42-A35B-DA89CAA6A107}"/>
              </a:ext>
            </a:extLst>
          </p:cNvPr>
          <p:cNvPicPr>
            <a:picLocks noChangeAspect="1"/>
          </p:cNvPicPr>
          <p:nvPr/>
        </p:nvPicPr>
        <p:blipFill>
          <a:blip r:embed="rId6"/>
          <a:stretch>
            <a:fillRect/>
          </a:stretch>
        </p:blipFill>
        <p:spPr>
          <a:xfrm>
            <a:off x="59322" y="2771965"/>
            <a:ext cx="3048000" cy="3048000"/>
          </a:xfrm>
          <a:prstGeom prst="rect">
            <a:avLst/>
          </a:prstGeom>
        </p:spPr>
      </p:pic>
    </p:spTree>
    <p:extLst>
      <p:ext uri="{BB962C8B-B14F-4D97-AF65-F5344CB8AC3E}">
        <p14:creationId xmlns:p14="http://schemas.microsoft.com/office/powerpoint/2010/main" val="2805786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577</Words>
  <Application>Microsoft Macintosh PowerPoint</Application>
  <PresentationFormat>Widescreen</PresentationFormat>
  <Paragraphs>106</Paragraphs>
  <Slides>12</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Arial Narrow</vt:lpstr>
      <vt:lpstr>Calibri</vt:lpstr>
      <vt:lpstr>Calibri Light</vt:lpstr>
      <vt:lpstr>Office Theme</vt:lpstr>
      <vt:lpstr>1_NOAA Title Options</vt:lpstr>
      <vt:lpstr>Outline</vt:lpstr>
      <vt:lpstr>PowerPoint Presentation</vt:lpstr>
      <vt:lpstr>fishing practices are diverse on the west coast</vt:lpstr>
      <vt:lpstr>Fishing vessels are embedded within participation networks</vt:lpstr>
      <vt:lpstr>PowerPoint Presentation</vt:lpstr>
      <vt:lpstr>Placeholder for dummy network</vt:lpstr>
      <vt:lpstr>2019-2020 fisheries participation networks (by IOPAC port group)</vt:lpstr>
      <vt:lpstr>North WA Coast over time: less connected?</vt:lpstr>
      <vt:lpstr>Newport over time: less connected?</vt:lpstr>
      <vt:lpstr>Monterey over time: variable?</vt:lpstr>
      <vt:lpstr>San Diego over time: consistent, ‘but?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2019-2020 fisheries participation networks by IOPAC port group</dc:title>
  <dc:creator>Microsoft Office User</dc:creator>
  <cp:lastModifiedBy>Microsoft Office User</cp:lastModifiedBy>
  <cp:revision>12</cp:revision>
  <dcterms:created xsi:type="dcterms:W3CDTF">2021-01-07T22:41:31Z</dcterms:created>
  <dcterms:modified xsi:type="dcterms:W3CDTF">2021-01-08T20:52:04Z</dcterms:modified>
</cp:coreProperties>
</file>